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0"/>
  </p:notesMasterIdLst>
  <p:handoutMasterIdLst>
    <p:handoutMasterId r:id="rId51"/>
  </p:handoutMasterIdLst>
  <p:sldIdLst>
    <p:sldId id="1043" r:id="rId2"/>
    <p:sldId id="972" r:id="rId3"/>
    <p:sldId id="968" r:id="rId4"/>
    <p:sldId id="1044" r:id="rId5"/>
    <p:sldId id="769" r:id="rId6"/>
    <p:sldId id="1062" r:id="rId7"/>
    <p:sldId id="896" r:id="rId8"/>
    <p:sldId id="897" r:id="rId9"/>
    <p:sldId id="996" r:id="rId10"/>
    <p:sldId id="1012" r:id="rId11"/>
    <p:sldId id="997" r:id="rId12"/>
    <p:sldId id="899" r:id="rId13"/>
    <p:sldId id="1013" r:id="rId14"/>
    <p:sldId id="1063" r:id="rId15"/>
    <p:sldId id="901" r:id="rId16"/>
    <p:sldId id="902" r:id="rId17"/>
    <p:sldId id="903" r:id="rId18"/>
    <p:sldId id="904" r:id="rId19"/>
    <p:sldId id="1064" r:id="rId20"/>
    <p:sldId id="905" r:id="rId21"/>
    <p:sldId id="906" r:id="rId22"/>
    <p:sldId id="1000" r:id="rId23"/>
    <p:sldId id="907" r:id="rId24"/>
    <p:sldId id="908" r:id="rId25"/>
    <p:sldId id="1065" r:id="rId26"/>
    <p:sldId id="1045" r:id="rId27"/>
    <p:sldId id="1046" r:id="rId28"/>
    <p:sldId id="1047" r:id="rId29"/>
    <p:sldId id="1048" r:id="rId30"/>
    <p:sldId id="1066" r:id="rId31"/>
    <p:sldId id="909" r:id="rId32"/>
    <p:sldId id="1067" r:id="rId33"/>
    <p:sldId id="910" r:id="rId34"/>
    <p:sldId id="1068" r:id="rId35"/>
    <p:sldId id="911" r:id="rId36"/>
    <p:sldId id="1049" r:id="rId37"/>
    <p:sldId id="1069" r:id="rId38"/>
    <p:sldId id="1050" r:id="rId39"/>
    <p:sldId id="1070" r:id="rId40"/>
    <p:sldId id="1051" r:id="rId41"/>
    <p:sldId id="1071" r:id="rId42"/>
    <p:sldId id="1052" r:id="rId43"/>
    <p:sldId id="1053" r:id="rId44"/>
    <p:sldId id="1054" r:id="rId45"/>
    <p:sldId id="1055" r:id="rId46"/>
    <p:sldId id="1056" r:id="rId47"/>
    <p:sldId id="1057" r:id="rId48"/>
    <p:sldId id="1061" r:id="rId49"/>
  </p:sldIdLst>
  <p:sldSz cx="9144000" cy="6858000" type="screen4x3"/>
  <p:notesSz cx="6858000" cy="9144000"/>
  <p:defaultTextStyle>
    <a:defPPr>
      <a:defRPr lang="en-US"/>
    </a:defPPr>
    <a:lvl1pPr algn="l" rtl="0" eaLnBrk="0" fontAlgn="base" hangingPunct="0">
      <a:spcBef>
        <a:spcPct val="0"/>
      </a:spcBef>
      <a:spcAft>
        <a:spcPct val="0"/>
      </a:spcAft>
      <a:defRPr sz="3200" b="1" i="1" kern="1200">
        <a:solidFill>
          <a:schemeClr val="tx1"/>
        </a:solidFill>
        <a:latin typeface="Baby Kruffy"/>
        <a:ea typeface="+mn-ea"/>
        <a:cs typeface="+mn-cs"/>
      </a:defRPr>
    </a:lvl1pPr>
    <a:lvl2pPr marL="457200" algn="l" rtl="0" eaLnBrk="0" fontAlgn="base" hangingPunct="0">
      <a:spcBef>
        <a:spcPct val="0"/>
      </a:spcBef>
      <a:spcAft>
        <a:spcPct val="0"/>
      </a:spcAft>
      <a:defRPr sz="3200" b="1" i="1" kern="1200">
        <a:solidFill>
          <a:schemeClr val="tx1"/>
        </a:solidFill>
        <a:latin typeface="Baby Kruffy"/>
        <a:ea typeface="+mn-ea"/>
        <a:cs typeface="+mn-cs"/>
      </a:defRPr>
    </a:lvl2pPr>
    <a:lvl3pPr marL="914400" algn="l" rtl="0" eaLnBrk="0" fontAlgn="base" hangingPunct="0">
      <a:spcBef>
        <a:spcPct val="0"/>
      </a:spcBef>
      <a:spcAft>
        <a:spcPct val="0"/>
      </a:spcAft>
      <a:defRPr sz="3200" b="1" i="1" kern="1200">
        <a:solidFill>
          <a:schemeClr val="tx1"/>
        </a:solidFill>
        <a:latin typeface="Baby Kruffy"/>
        <a:ea typeface="+mn-ea"/>
        <a:cs typeface="+mn-cs"/>
      </a:defRPr>
    </a:lvl3pPr>
    <a:lvl4pPr marL="1371600" algn="l" rtl="0" eaLnBrk="0" fontAlgn="base" hangingPunct="0">
      <a:spcBef>
        <a:spcPct val="0"/>
      </a:spcBef>
      <a:spcAft>
        <a:spcPct val="0"/>
      </a:spcAft>
      <a:defRPr sz="3200" b="1" i="1" kern="1200">
        <a:solidFill>
          <a:schemeClr val="tx1"/>
        </a:solidFill>
        <a:latin typeface="Baby Kruffy"/>
        <a:ea typeface="+mn-ea"/>
        <a:cs typeface="+mn-cs"/>
      </a:defRPr>
    </a:lvl4pPr>
    <a:lvl5pPr marL="1828800" algn="l" rtl="0" eaLnBrk="0" fontAlgn="base" hangingPunct="0">
      <a:spcBef>
        <a:spcPct val="0"/>
      </a:spcBef>
      <a:spcAft>
        <a:spcPct val="0"/>
      </a:spcAft>
      <a:defRPr sz="3200" b="1" i="1" kern="1200">
        <a:solidFill>
          <a:schemeClr val="tx1"/>
        </a:solidFill>
        <a:latin typeface="Baby Kruffy"/>
        <a:ea typeface="+mn-ea"/>
        <a:cs typeface="+mn-cs"/>
      </a:defRPr>
    </a:lvl5pPr>
    <a:lvl6pPr marL="2286000" algn="l" defTabSz="914400" rtl="0" eaLnBrk="1" latinLnBrk="0" hangingPunct="1">
      <a:defRPr sz="3200" b="1" i="1" kern="1200">
        <a:solidFill>
          <a:schemeClr val="tx1"/>
        </a:solidFill>
        <a:latin typeface="Baby Kruffy"/>
        <a:ea typeface="+mn-ea"/>
        <a:cs typeface="+mn-cs"/>
      </a:defRPr>
    </a:lvl6pPr>
    <a:lvl7pPr marL="2743200" algn="l" defTabSz="914400" rtl="0" eaLnBrk="1" latinLnBrk="0" hangingPunct="1">
      <a:defRPr sz="3200" b="1" i="1" kern="1200">
        <a:solidFill>
          <a:schemeClr val="tx1"/>
        </a:solidFill>
        <a:latin typeface="Baby Kruffy"/>
        <a:ea typeface="+mn-ea"/>
        <a:cs typeface="+mn-cs"/>
      </a:defRPr>
    </a:lvl7pPr>
    <a:lvl8pPr marL="3200400" algn="l" defTabSz="914400" rtl="0" eaLnBrk="1" latinLnBrk="0" hangingPunct="1">
      <a:defRPr sz="3200" b="1" i="1" kern="1200">
        <a:solidFill>
          <a:schemeClr val="tx1"/>
        </a:solidFill>
        <a:latin typeface="Baby Kruffy"/>
        <a:ea typeface="+mn-ea"/>
        <a:cs typeface="+mn-cs"/>
      </a:defRPr>
    </a:lvl8pPr>
    <a:lvl9pPr marL="3657600" algn="l" defTabSz="914400" rtl="0" eaLnBrk="1" latinLnBrk="0" hangingPunct="1">
      <a:defRPr sz="3200" b="1" i="1" kern="1200">
        <a:solidFill>
          <a:schemeClr val="tx1"/>
        </a:solidFill>
        <a:latin typeface="Baby Kruffy"/>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996633"/>
    <a:srgbClr val="00CC00"/>
    <a:srgbClr val="3366FF"/>
    <a:srgbClr val="660066"/>
    <a:srgbClr val="6666FF"/>
    <a:srgbClr val="CCFF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24" autoAdjust="0"/>
  </p:normalViewPr>
  <p:slideViewPr>
    <p:cSldViewPr>
      <p:cViewPr varScale="1">
        <p:scale>
          <a:sx n="124" d="100"/>
          <a:sy n="124" d="100"/>
        </p:scale>
        <p:origin x="60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0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i="0">
                <a:latin typeface="Times New Roman" pitchFamily="18" charset="0"/>
              </a:defRPr>
            </a:lvl1pPr>
          </a:lstStyle>
          <a:p>
            <a:pPr>
              <a:defRPr/>
            </a:pPr>
            <a:endParaRPr lang="en-US"/>
          </a:p>
        </p:txBody>
      </p:sp>
      <p:sp>
        <p:nvSpPr>
          <p:cNvPr id="9000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i="0">
                <a:latin typeface="Times New Roman" pitchFamily="18" charset="0"/>
              </a:defRPr>
            </a:lvl1pPr>
          </a:lstStyle>
          <a:p>
            <a:pPr>
              <a:defRPr/>
            </a:pPr>
            <a:endParaRPr lang="en-US"/>
          </a:p>
        </p:txBody>
      </p:sp>
      <p:sp>
        <p:nvSpPr>
          <p:cNvPr id="9001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i="0" smtClean="0">
                <a:latin typeface="Times New Roman" panose="02020603050405020304" pitchFamily="18" charset="0"/>
              </a:defRPr>
            </a:lvl1pPr>
          </a:lstStyle>
          <a:p>
            <a:pPr>
              <a:defRPr/>
            </a:pPr>
            <a:r>
              <a:rPr lang="en-US" altLang="en-US"/>
              <a:t>12.#</a:t>
            </a:r>
          </a:p>
        </p:txBody>
      </p:sp>
      <p:sp>
        <p:nvSpPr>
          <p:cNvPr id="9001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i="0" smtClean="0">
                <a:latin typeface="Times New Roman" panose="02020603050405020304" pitchFamily="18" charset="0"/>
              </a:defRPr>
            </a:lvl1pPr>
          </a:lstStyle>
          <a:p>
            <a:pPr>
              <a:defRPr/>
            </a:pPr>
            <a:fld id="{3AF635BB-8DE5-4F11-9323-B6BE72D523F5}" type="slidenum">
              <a:rPr lang="en-US" altLang="en-US"/>
              <a:pPr>
                <a:defRPr/>
              </a:pPr>
              <a:t>‹#›</a:t>
            </a:fld>
            <a:endParaRPr lang="en-US" altLang="en-US"/>
          </a:p>
        </p:txBody>
      </p:sp>
    </p:spTree>
    <p:extLst>
      <p:ext uri="{BB962C8B-B14F-4D97-AF65-F5344CB8AC3E}">
        <p14:creationId xmlns:p14="http://schemas.microsoft.com/office/powerpoint/2010/main" val="1645530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8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i="0">
                <a:latin typeface="Times New Roman" pitchFamily="18" charset="0"/>
              </a:defRPr>
            </a:lvl1pPr>
          </a:lstStyle>
          <a:p>
            <a:pPr>
              <a:defRPr/>
            </a:pPr>
            <a:endParaRPr lang="en-US"/>
          </a:p>
        </p:txBody>
      </p:sp>
      <p:sp>
        <p:nvSpPr>
          <p:cNvPr id="8785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i="0">
                <a:latin typeface="Times New Roman" pitchFamily="18"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85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785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i="0" smtClean="0">
                <a:latin typeface="Times New Roman" panose="02020603050405020304" pitchFamily="18" charset="0"/>
              </a:defRPr>
            </a:lvl1pPr>
          </a:lstStyle>
          <a:p>
            <a:pPr>
              <a:defRPr/>
            </a:pPr>
            <a:r>
              <a:rPr lang="en-US" altLang="en-US"/>
              <a:t>12.#</a:t>
            </a:r>
          </a:p>
        </p:txBody>
      </p:sp>
      <p:sp>
        <p:nvSpPr>
          <p:cNvPr id="8785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i="0" smtClean="0">
                <a:latin typeface="Times New Roman" panose="02020603050405020304" pitchFamily="18" charset="0"/>
              </a:defRPr>
            </a:lvl1pPr>
          </a:lstStyle>
          <a:p>
            <a:pPr>
              <a:defRPr/>
            </a:pPr>
            <a:fld id="{74DF118E-A3E9-456A-810B-0585F2DAE163}" type="slidenum">
              <a:rPr lang="en-US" altLang="en-US"/>
              <a:pPr>
                <a:defRPr/>
              </a:pPr>
              <a:t>‹#›</a:t>
            </a:fld>
            <a:endParaRPr lang="en-US" altLang="en-US"/>
          </a:p>
        </p:txBody>
      </p:sp>
    </p:spTree>
    <p:extLst>
      <p:ext uri="{BB962C8B-B14F-4D97-AF65-F5344CB8AC3E}">
        <p14:creationId xmlns:p14="http://schemas.microsoft.com/office/powerpoint/2010/main" val="2549512238"/>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8DD4714-0AC7-4ED0-A7D3-6AD3CA751B68}" type="slidenum">
              <a:rPr lang="en-US" altLang="en-US"/>
              <a:pPr>
                <a:spcBef>
                  <a:spcPct val="0"/>
                </a:spcBef>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671313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019398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50994B4-4472-482A-BFE2-9333F75DFBD1}" type="slidenum">
              <a:rPr lang="en-US" altLang="en-US"/>
              <a:pPr>
                <a:spcBef>
                  <a:spcPct val="0"/>
                </a:spcBef>
              </a:pPr>
              <a:t>11</a:t>
            </a:fld>
            <a:endParaRPr lang="en-US" alt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897135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213241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265343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1521404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663848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137111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9463739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4138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147812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055322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5585042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552625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F2B7390-1A07-4331-A102-70CBD22B3051}" type="slidenum">
              <a:rPr lang="en-US" altLang="en-US"/>
              <a:pPr>
                <a:spcBef>
                  <a:spcPct val="0"/>
                </a:spcBef>
              </a:pPr>
              <a:t>22</a:t>
            </a:fld>
            <a:endParaRPr lang="en-US" alt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3717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3246826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505715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6982048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930255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2210662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4031428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279102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546543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791340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3072364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8429064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6010335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9459012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7867932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866120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2531182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5738708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205795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8972130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1559241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4366647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6470798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6776345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0483699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78136463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75150458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9123784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EE343EDD-7A8F-4B07-97BA-1B6A39C7A216}" type="slidenum">
              <a:rPr lang="en-US" altLang="en-US"/>
              <a:pPr>
                <a:spcBef>
                  <a:spcPct val="0"/>
                </a:spcBef>
              </a:pPr>
              <a:t>48</a:t>
            </a:fld>
            <a:endParaRPr lang="en-US" altLang="en-US"/>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939304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880006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835071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63700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t>12.#</a:t>
            </a: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860559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2950" indent="-285750">
              <a:spcBef>
                <a:spcPct val="30000"/>
              </a:spcBef>
              <a:defRPr sz="1200">
                <a:solidFill>
                  <a:schemeClr val="tx1"/>
                </a:solidFill>
                <a:latin typeface="Times New Roman" panose="02020603050405020304" pitchFamily="18" charset="0"/>
              </a:defRPr>
            </a:lvl2pPr>
            <a:lvl3pPr marL="1143000" indent="-228600">
              <a:spcBef>
                <a:spcPct val="30000"/>
              </a:spcBef>
              <a:defRPr sz="1200">
                <a:solidFill>
                  <a:schemeClr val="tx1"/>
                </a:solidFill>
                <a:latin typeface="Times New Roman" panose="02020603050405020304" pitchFamily="18" charset="0"/>
              </a:defRPr>
            </a:lvl3pPr>
            <a:lvl4pPr marL="1600200" indent="-228600">
              <a:spcBef>
                <a:spcPct val="30000"/>
              </a:spcBef>
              <a:defRPr sz="1200">
                <a:solidFill>
                  <a:schemeClr val="tx1"/>
                </a:solidFill>
                <a:latin typeface="Times New Roman" panose="02020603050405020304" pitchFamily="18" charset="0"/>
              </a:defRPr>
            </a:lvl4pPr>
            <a:lvl5pPr marL="2057400" indent="-228600">
              <a:spcBef>
                <a:spcPct val="30000"/>
              </a:spcBef>
              <a:defRPr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A7E501E-4810-4E01-B8B3-8443614A1F08}" type="slidenum">
              <a:rPr lang="en-US" altLang="en-US"/>
              <a:pPr>
                <a:spcBef>
                  <a:spcPct val="0"/>
                </a:spcBef>
              </a:pPr>
              <a:t>9</a:t>
            </a:fld>
            <a:endParaRPr lang="en-US" alt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613996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8" name="Rectangle 10"/>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grpSp>
      <p:sp>
        <p:nvSpPr>
          <p:cNvPr id="14" name="Text Box 17"/>
          <p:cNvSpPr txBox="1">
            <a:spLocks noChangeArrowheads="1"/>
          </p:cNvSpPr>
          <p:nvPr userDrawn="1"/>
        </p:nvSpPr>
        <p:spPr bwMode="auto">
          <a:xfrm>
            <a:off x="0" y="6553200"/>
            <a:ext cx="2209800" cy="304800"/>
          </a:xfrm>
          <a:prstGeom prst="rect">
            <a:avLst/>
          </a:prstGeom>
          <a:noFill/>
          <a:ln>
            <a:noFill/>
          </a:ln>
          <a:extLst/>
        </p:spPr>
        <p:txBody>
          <a:bodyPr>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eaLnBrk="1" hangingPunct="1">
              <a:spcBef>
                <a:spcPct val="50000"/>
              </a:spcBef>
              <a:defRPr/>
            </a:pPr>
            <a:r>
              <a:rPr lang="en-US" altLang="en-US" sz="1400" b="0" i="0" dirty="0" smtClean="0">
                <a:latin typeface="McGrawHill-Italic" pitchFamily="2" charset="0"/>
              </a:rPr>
              <a:t>McGraw-Hill</a:t>
            </a:r>
            <a:endParaRPr lang="en-US" altLang="en-US" sz="2400" b="0" i="0" dirty="0" smtClean="0">
              <a:latin typeface="Times New Roman" pitchFamily="18" charset="0"/>
            </a:endParaRPr>
          </a:p>
        </p:txBody>
      </p:sp>
      <p:sp>
        <p:nvSpPr>
          <p:cNvPr id="15" name="Text Box 18"/>
          <p:cNvSpPr txBox="1">
            <a:spLocks noChangeArrowheads="1"/>
          </p:cNvSpPr>
          <p:nvPr userDrawn="1"/>
        </p:nvSpPr>
        <p:spPr bwMode="auto">
          <a:xfrm>
            <a:off x="4572000" y="6553200"/>
            <a:ext cx="4572000" cy="304800"/>
          </a:xfrm>
          <a:prstGeom prst="rect">
            <a:avLst/>
          </a:prstGeom>
          <a:noFill/>
          <a:ln>
            <a:noFill/>
          </a:ln>
          <a:extLst/>
        </p:spPr>
        <p:txBody>
          <a:bodyPr>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lgn="r" eaLnBrk="1" hangingPunct="1">
              <a:spcBef>
                <a:spcPct val="50000"/>
              </a:spcBef>
              <a:buFontTx/>
              <a:buChar char="©"/>
              <a:defRPr/>
            </a:pPr>
            <a:r>
              <a:rPr lang="en-US" altLang="en-US" sz="1400" b="0" i="0" dirty="0" smtClean="0">
                <a:latin typeface="McGrawHill-Italic" pitchFamily="2" charset="0"/>
              </a:rPr>
              <a:t>The McGraw-Hill Companies, Inc., 2000</a:t>
            </a:r>
            <a:endParaRPr lang="en-US" altLang="en-US" sz="2400" b="0" i="0" dirty="0" smtClean="0">
              <a:latin typeface="Times New Roman" pitchFamily="18" charset="0"/>
            </a:endParaRPr>
          </a:p>
        </p:txBody>
      </p:sp>
      <p:sp>
        <p:nvSpPr>
          <p:cNvPr id="210956" name="Rectangle 12"/>
          <p:cNvSpPr>
            <a:spLocks noGrp="1" noChangeArrowheads="1"/>
          </p:cNvSpPr>
          <p:nvPr>
            <p:ph type="ctrTitle"/>
          </p:nvPr>
        </p:nvSpPr>
        <p:spPr bwMode="auto">
          <a:xfrm>
            <a:off x="990600" y="1676400"/>
            <a:ext cx="7772400" cy="1462088"/>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a:lvl1pPr>
          </a:lstStyle>
          <a:p>
            <a:r>
              <a:rPr lang="en-US"/>
              <a:t>Click to edit Master title style</a:t>
            </a:r>
          </a:p>
        </p:txBody>
      </p:sp>
      <p:sp>
        <p:nvSpPr>
          <p:cNvPr id="210957" name="Rectangle 13"/>
          <p:cNvSpPr>
            <a:spLocks noGrp="1" noChangeArrowheads="1"/>
          </p:cNvSpPr>
          <p:nvPr>
            <p:ph type="subTitle" idx="1"/>
          </p:nvPr>
        </p:nvSpPr>
        <p:spPr bwMode="auto">
          <a:xfrm>
            <a:off x="1371600" y="3886200"/>
            <a:ext cx="6400800" cy="1752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lgn="ctr">
              <a:buFont typeface="Wingdings" pitchFamily="2" charset="2"/>
              <a:buNone/>
              <a:defRPr/>
            </a:lvl1pPr>
          </a:lstStyle>
          <a:p>
            <a:r>
              <a:rPr lang="en-US"/>
              <a:t>Click to edit Master subtitle style</a:t>
            </a:r>
          </a:p>
        </p:txBody>
      </p:sp>
      <p:sp>
        <p:nvSpPr>
          <p:cNvPr id="16" name="Date Placeholder 15"/>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400" b="0" i="0">
                <a:solidFill>
                  <a:schemeClr val="bg2"/>
                </a:solidFill>
                <a:latin typeface="+mn-lt"/>
              </a:defRPr>
            </a:lvl1pPr>
          </a:lstStyle>
          <a:p>
            <a:pPr>
              <a:defRPr/>
            </a:pPr>
            <a:endParaRPr lang="en-US"/>
          </a:p>
        </p:txBody>
      </p:sp>
      <p:sp>
        <p:nvSpPr>
          <p:cNvPr id="17" name="Footer Placeholder 16"/>
          <p:cNvSpPr>
            <a:spLocks noGrp="1" noChangeArrowheads="1"/>
          </p:cNvSpPr>
          <p:nvPr>
            <p:ph type="ftr" sz="quarter" idx="11"/>
          </p:nvPr>
        </p:nvSpPr>
        <p:spPr bwMode="auto">
          <a:xfrm>
            <a:off x="3429000" y="6248400"/>
            <a:ext cx="2895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eaLnBrk="1" hangingPunct="1">
              <a:defRPr sz="1400" b="0" i="0">
                <a:solidFill>
                  <a:schemeClr val="bg2"/>
                </a:solidFill>
                <a:latin typeface="+mn-lt"/>
              </a:defRPr>
            </a:lvl1pPr>
          </a:lstStyle>
          <a:p>
            <a:pPr>
              <a:defRPr/>
            </a:pPr>
            <a:endParaRPr lang="en-US"/>
          </a:p>
        </p:txBody>
      </p:sp>
      <p:sp>
        <p:nvSpPr>
          <p:cNvPr id="18" name="Rectangle 17"/>
          <p:cNvSpPr>
            <a:spLocks noGrp="1" noChangeArrowheads="1"/>
          </p:cNvSpPr>
          <p:nvPr>
            <p:ph type="sldNum" sz="quarter" idx="12"/>
          </p:nvPr>
        </p:nvSpPr>
        <p:spPr>
          <a:xfrm>
            <a:off x="6858000" y="6248400"/>
            <a:ext cx="1905000" cy="457200"/>
          </a:xfrm>
        </p:spPr>
        <p:txBody>
          <a:bodyPr/>
          <a:lstStyle>
            <a:lvl1pPr algn="r">
              <a:defRPr sz="1400" b="0" smtClean="0">
                <a:solidFill>
                  <a:schemeClr val="bg2"/>
                </a:solidFill>
                <a:latin typeface="Tahoma" panose="020B0604030504040204" pitchFamily="34" charset="0"/>
              </a:defRPr>
            </a:lvl1pPr>
          </a:lstStyle>
          <a:p>
            <a:pPr>
              <a:defRPr/>
            </a:pPr>
            <a:fld id="{B34EC912-4D8A-4B7D-9DC0-204B7AC5ABDD}" type="slidenum">
              <a:rPr lang="en-US" altLang="en-US"/>
              <a:pPr>
                <a:defRPr/>
              </a:pPr>
              <a:t>‹#›</a:t>
            </a:fld>
            <a:endParaRPr lang="en-US" altLang="en-US"/>
          </a:p>
        </p:txBody>
      </p:sp>
    </p:spTree>
    <p:extLst>
      <p:ext uri="{BB962C8B-B14F-4D97-AF65-F5344CB8AC3E}">
        <p14:creationId xmlns:p14="http://schemas.microsoft.com/office/powerpoint/2010/main" val="315195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12.</a:t>
            </a:r>
            <a:fld id="{99127462-6149-44C8-8B51-FF5C7EA994BD}" type="slidenum">
              <a:rPr lang="en-US" altLang="en-US"/>
              <a:pPr>
                <a:defRPr/>
              </a:pPr>
              <a:t>‹#›</a:t>
            </a:fld>
            <a:endParaRPr lang="en-US" altLang="en-US"/>
          </a:p>
        </p:txBody>
      </p:sp>
    </p:spTree>
    <p:extLst>
      <p:ext uri="{BB962C8B-B14F-4D97-AF65-F5344CB8AC3E}">
        <p14:creationId xmlns:p14="http://schemas.microsoft.com/office/powerpoint/2010/main" val="3309305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12.</a:t>
            </a:r>
            <a:fld id="{E23A5E6B-83FF-4DD6-AA1D-B7D271098472}" type="slidenum">
              <a:rPr lang="en-US" altLang="en-US"/>
              <a:pPr>
                <a:defRPr/>
              </a:pPr>
              <a:t>‹#›</a:t>
            </a:fld>
            <a:endParaRPr lang="en-US" altLang="en-US"/>
          </a:p>
        </p:txBody>
      </p:sp>
    </p:spTree>
    <p:extLst>
      <p:ext uri="{BB962C8B-B14F-4D97-AF65-F5344CB8AC3E}">
        <p14:creationId xmlns:p14="http://schemas.microsoft.com/office/powerpoint/2010/main" val="1000077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12.</a:t>
            </a:r>
            <a:fld id="{799AB580-64CA-4F46-8FD9-987B07E8D07F}" type="slidenum">
              <a:rPr lang="en-US" altLang="en-US"/>
              <a:pPr>
                <a:defRPr/>
              </a:pPr>
              <a:t>‹#›</a:t>
            </a:fld>
            <a:endParaRPr lang="en-US" altLang="en-US"/>
          </a:p>
        </p:txBody>
      </p:sp>
    </p:spTree>
    <p:extLst>
      <p:ext uri="{BB962C8B-B14F-4D97-AF65-F5344CB8AC3E}">
        <p14:creationId xmlns:p14="http://schemas.microsoft.com/office/powerpoint/2010/main" val="3743924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r>
              <a:rPr lang="en-US" altLang="en-US"/>
              <a:t>12.</a:t>
            </a:r>
            <a:fld id="{6040D933-B23E-4777-80AE-D87EDD261B7B}" type="slidenum">
              <a:rPr lang="en-US" altLang="en-US"/>
              <a:pPr>
                <a:defRPr/>
              </a:pPr>
              <a:t>‹#›</a:t>
            </a:fld>
            <a:endParaRPr lang="en-US" altLang="en-US"/>
          </a:p>
        </p:txBody>
      </p:sp>
    </p:spTree>
    <p:extLst>
      <p:ext uri="{BB962C8B-B14F-4D97-AF65-F5344CB8AC3E}">
        <p14:creationId xmlns:p14="http://schemas.microsoft.com/office/powerpoint/2010/main" val="367322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r>
              <a:rPr lang="en-US" altLang="en-US"/>
              <a:t>12.</a:t>
            </a:r>
            <a:fld id="{DD8F6280-FA91-4786-A8D5-351579FED97C}" type="slidenum">
              <a:rPr lang="en-US" altLang="en-US"/>
              <a:pPr>
                <a:defRPr/>
              </a:pPr>
              <a:t>‹#›</a:t>
            </a:fld>
            <a:endParaRPr lang="en-US" altLang="en-US"/>
          </a:p>
        </p:txBody>
      </p:sp>
    </p:spTree>
    <p:extLst>
      <p:ext uri="{BB962C8B-B14F-4D97-AF65-F5344CB8AC3E}">
        <p14:creationId xmlns:p14="http://schemas.microsoft.com/office/powerpoint/2010/main" val="3975715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r>
              <a:rPr lang="en-US" altLang="en-US"/>
              <a:t>12.</a:t>
            </a:r>
            <a:fld id="{2483A365-1134-4717-8BBA-C3D0A539F50E}" type="slidenum">
              <a:rPr lang="en-US" altLang="en-US"/>
              <a:pPr>
                <a:defRPr/>
              </a:pPr>
              <a:t>‹#›</a:t>
            </a:fld>
            <a:endParaRPr lang="en-US" altLang="en-US"/>
          </a:p>
        </p:txBody>
      </p:sp>
    </p:spTree>
    <p:extLst>
      <p:ext uri="{BB962C8B-B14F-4D97-AF65-F5344CB8AC3E}">
        <p14:creationId xmlns:p14="http://schemas.microsoft.com/office/powerpoint/2010/main" val="77914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r>
              <a:rPr lang="en-US" altLang="en-US"/>
              <a:t>12.</a:t>
            </a:r>
            <a:fld id="{633A218E-4E0B-488E-8972-26C69A477064}" type="slidenum">
              <a:rPr lang="en-US" altLang="en-US"/>
              <a:pPr>
                <a:defRPr/>
              </a:pPr>
              <a:t>‹#›</a:t>
            </a:fld>
            <a:endParaRPr lang="en-US" altLang="en-US"/>
          </a:p>
        </p:txBody>
      </p:sp>
    </p:spTree>
    <p:extLst>
      <p:ext uri="{BB962C8B-B14F-4D97-AF65-F5344CB8AC3E}">
        <p14:creationId xmlns:p14="http://schemas.microsoft.com/office/powerpoint/2010/main" val="2676425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r>
              <a:rPr lang="en-US" altLang="en-US"/>
              <a:t>12.</a:t>
            </a:r>
            <a:fld id="{74C2B9BD-C5ED-466E-ACC1-160AB4309B83}" type="slidenum">
              <a:rPr lang="en-US" altLang="en-US"/>
              <a:pPr>
                <a:defRPr/>
              </a:pPr>
              <a:t>‹#›</a:t>
            </a:fld>
            <a:endParaRPr lang="en-US" altLang="en-US"/>
          </a:p>
        </p:txBody>
      </p:sp>
    </p:spTree>
    <p:extLst>
      <p:ext uri="{BB962C8B-B14F-4D97-AF65-F5344CB8AC3E}">
        <p14:creationId xmlns:p14="http://schemas.microsoft.com/office/powerpoint/2010/main" val="4290269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r>
              <a:rPr lang="en-US" altLang="en-US"/>
              <a:t>12.</a:t>
            </a:r>
            <a:fld id="{6006486B-F175-420C-9352-C4D3F97860F7}" type="slidenum">
              <a:rPr lang="en-US" altLang="en-US"/>
              <a:pPr>
                <a:defRPr/>
              </a:pPr>
              <a:t>‹#›</a:t>
            </a:fld>
            <a:endParaRPr lang="en-US" altLang="en-US"/>
          </a:p>
        </p:txBody>
      </p:sp>
    </p:spTree>
    <p:extLst>
      <p:ext uri="{BB962C8B-B14F-4D97-AF65-F5344CB8AC3E}">
        <p14:creationId xmlns:p14="http://schemas.microsoft.com/office/powerpoint/2010/main" val="2506157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r>
              <a:rPr lang="en-US" altLang="en-US"/>
              <a:t>12.</a:t>
            </a:r>
            <a:fld id="{E6FF5160-422A-4285-B847-CD122D7AD816}" type="slidenum">
              <a:rPr lang="en-US" altLang="en-US"/>
              <a:pPr>
                <a:defRPr/>
              </a:pPr>
              <a:t>‹#›</a:t>
            </a:fld>
            <a:endParaRPr lang="en-US" altLang="en-US"/>
          </a:p>
        </p:txBody>
      </p:sp>
    </p:spTree>
    <p:extLst>
      <p:ext uri="{BB962C8B-B14F-4D97-AF65-F5344CB8AC3E}">
        <p14:creationId xmlns:p14="http://schemas.microsoft.com/office/powerpoint/2010/main" val="2505540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33" name="Rectangle 13"/>
          <p:cNvSpPr>
            <a:spLocks noGrp="1" noChangeArrowheads="1"/>
          </p:cNvSpPr>
          <p:nvPr>
            <p:ph type="sldNum" sz="quarter" idx="4"/>
          </p:nvPr>
        </p:nvSpPr>
        <p:spPr bwMode="auto">
          <a:xfrm>
            <a:off x="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i="0" smtClean="0">
                <a:latin typeface="Arial" panose="020B0604020202020204" pitchFamily="34" charset="0"/>
              </a:defRPr>
            </a:lvl1pPr>
          </a:lstStyle>
          <a:p>
            <a:pPr>
              <a:defRPr/>
            </a:pPr>
            <a:r>
              <a:rPr lang="en-US" altLang="en-US"/>
              <a:t>12.</a:t>
            </a:r>
            <a:fld id="{CFCAB31A-AE93-4C2F-98BE-30B81D14C27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3"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4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branding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4"/>
          <p:cNvSpPr txBox="1">
            <a:spLocks noChangeArrowheads="1"/>
          </p:cNvSpPr>
          <p:nvPr/>
        </p:nvSpPr>
        <p:spPr bwMode="auto">
          <a:xfrm>
            <a:off x="187325" y="1524000"/>
            <a:ext cx="415607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r>
              <a:rPr lang="en-US" altLang="en-US" sz="4800">
                <a:solidFill>
                  <a:srgbClr val="FF0000"/>
                </a:solidFill>
                <a:latin typeface="Times" panose="02020603050405020304" pitchFamily="18" charset="0"/>
                <a:cs typeface="Arial" panose="020B0604020202020204" pitchFamily="34" charset="0"/>
              </a:rPr>
              <a:t>Chapter 12</a:t>
            </a:r>
          </a:p>
        </p:txBody>
      </p:sp>
      <p:pic>
        <p:nvPicPr>
          <p:cNvPr id="5124"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762000"/>
            <a:ext cx="4470400" cy="576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6"/>
          <p:cNvSpPr txBox="1">
            <a:spLocks noChangeArrowheads="1"/>
          </p:cNvSpPr>
          <p:nvPr/>
        </p:nvSpPr>
        <p:spPr bwMode="auto">
          <a:xfrm>
            <a:off x="152400" y="2590800"/>
            <a:ext cx="4114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r>
              <a:rPr lang="en-US" altLang="en-US" sz="4800">
                <a:solidFill>
                  <a:srgbClr val="002060"/>
                </a:solidFill>
                <a:latin typeface="Times" panose="02020603050405020304" pitchFamily="18" charset="0"/>
                <a:cs typeface="Arial" panose="020B0604020202020204" pitchFamily="34" charset="0"/>
              </a:rPr>
              <a:t>Media </a:t>
            </a:r>
            <a:br>
              <a:rPr lang="en-US" altLang="en-US" sz="4800">
                <a:solidFill>
                  <a:srgbClr val="002060"/>
                </a:solidFill>
                <a:latin typeface="Times" panose="02020603050405020304" pitchFamily="18" charset="0"/>
                <a:cs typeface="Arial" panose="020B0604020202020204" pitchFamily="34" charset="0"/>
              </a:rPr>
            </a:br>
            <a:r>
              <a:rPr lang="en-US" altLang="en-US" sz="4800">
                <a:solidFill>
                  <a:srgbClr val="002060"/>
                </a:solidFill>
                <a:latin typeface="Times" panose="02020603050405020304" pitchFamily="18" charset="0"/>
                <a:cs typeface="Arial" panose="020B0604020202020204" pitchFamily="34" charset="0"/>
              </a:rPr>
              <a:t>Access</a:t>
            </a:r>
          </a:p>
          <a:p>
            <a:pPr algn="ctr" eaLnBrk="1" hangingPunct="1"/>
            <a:r>
              <a:rPr lang="en-US" altLang="en-US" sz="4800">
                <a:solidFill>
                  <a:srgbClr val="002060"/>
                </a:solidFill>
                <a:latin typeface="Times" panose="02020603050405020304" pitchFamily="18" charset="0"/>
                <a:cs typeface="Arial" panose="020B0604020202020204" pitchFamily="34" charset="0"/>
              </a:rPr>
              <a:t>Control</a:t>
            </a:r>
          </a:p>
          <a:p>
            <a:pPr algn="ctr" eaLnBrk="1" hangingPunct="1"/>
            <a:r>
              <a:rPr lang="en-US" altLang="en-US" sz="4800">
                <a:solidFill>
                  <a:srgbClr val="002060"/>
                </a:solidFill>
                <a:latin typeface="Times" panose="02020603050405020304" pitchFamily="18" charset="0"/>
                <a:cs typeface="Arial" panose="020B0604020202020204" pitchFamily="34" charset="0"/>
              </a:rPr>
              <a:t>(MAC)</a:t>
            </a:r>
          </a:p>
        </p:txBody>
      </p:sp>
      <p:sp>
        <p:nvSpPr>
          <p:cNvPr id="5126" name="Text Box 2"/>
          <p:cNvSpPr txBox="1">
            <a:spLocks noChangeArrowheads="1"/>
          </p:cNvSpPr>
          <p:nvPr/>
        </p:nvSpPr>
        <p:spPr bwMode="auto">
          <a:xfrm>
            <a:off x="0" y="6604000"/>
            <a:ext cx="91440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833" tIns="51417" rIns="102833" bIns="51417">
            <a:spAutoFit/>
          </a:bodyPr>
          <a:lstStyle>
            <a:lvl1pPr defTabSz="1028700">
              <a:defRPr sz="3200" b="1" i="1">
                <a:solidFill>
                  <a:schemeClr val="tx1"/>
                </a:solidFill>
                <a:latin typeface="Baby Kruffy"/>
              </a:defRPr>
            </a:lvl1pPr>
            <a:lvl2pPr marL="742950" indent="-285750" defTabSz="1028700">
              <a:defRPr sz="3200" b="1" i="1">
                <a:solidFill>
                  <a:schemeClr val="tx1"/>
                </a:solidFill>
                <a:latin typeface="Baby Kruffy"/>
              </a:defRPr>
            </a:lvl2pPr>
            <a:lvl3pPr marL="1143000" indent="-228600" defTabSz="1028700">
              <a:defRPr sz="3200" b="1" i="1">
                <a:solidFill>
                  <a:schemeClr val="tx1"/>
                </a:solidFill>
                <a:latin typeface="Baby Kruffy"/>
              </a:defRPr>
            </a:lvl3pPr>
            <a:lvl4pPr marL="1600200" indent="-228600" defTabSz="1028700">
              <a:defRPr sz="3200" b="1" i="1">
                <a:solidFill>
                  <a:schemeClr val="tx1"/>
                </a:solidFill>
                <a:latin typeface="Baby Kruffy"/>
              </a:defRPr>
            </a:lvl4pPr>
            <a:lvl5pPr marL="2057400" indent="-228600" defTabSz="1028700">
              <a:defRPr sz="3200" b="1" i="1">
                <a:solidFill>
                  <a:schemeClr val="tx1"/>
                </a:solidFill>
                <a:latin typeface="Baby Kruffy"/>
              </a:defRPr>
            </a:lvl5pPr>
            <a:lvl6pPr marL="2514600" indent="-228600" defTabSz="1028700" eaLnBrk="0" fontAlgn="base" hangingPunct="0">
              <a:spcBef>
                <a:spcPct val="0"/>
              </a:spcBef>
              <a:spcAft>
                <a:spcPct val="0"/>
              </a:spcAft>
              <a:defRPr sz="3200" b="1" i="1">
                <a:solidFill>
                  <a:schemeClr val="tx1"/>
                </a:solidFill>
                <a:latin typeface="Baby Kruffy"/>
              </a:defRPr>
            </a:lvl6pPr>
            <a:lvl7pPr marL="2971800" indent="-228600" defTabSz="1028700" eaLnBrk="0" fontAlgn="base" hangingPunct="0">
              <a:spcBef>
                <a:spcPct val="0"/>
              </a:spcBef>
              <a:spcAft>
                <a:spcPct val="0"/>
              </a:spcAft>
              <a:defRPr sz="3200" b="1" i="1">
                <a:solidFill>
                  <a:schemeClr val="tx1"/>
                </a:solidFill>
                <a:latin typeface="Baby Kruffy"/>
              </a:defRPr>
            </a:lvl7pPr>
            <a:lvl8pPr marL="3429000" indent="-228600" defTabSz="1028700" eaLnBrk="0" fontAlgn="base" hangingPunct="0">
              <a:spcBef>
                <a:spcPct val="0"/>
              </a:spcBef>
              <a:spcAft>
                <a:spcPct val="0"/>
              </a:spcAft>
              <a:defRPr sz="3200" b="1" i="1">
                <a:solidFill>
                  <a:schemeClr val="tx1"/>
                </a:solidFill>
                <a:latin typeface="Baby Kruffy"/>
              </a:defRPr>
            </a:lvl8pPr>
            <a:lvl9pPr marL="3886200" indent="-228600" defTabSz="1028700" eaLnBrk="0" fontAlgn="base" hangingPunct="0">
              <a:spcBef>
                <a:spcPct val="0"/>
              </a:spcBef>
              <a:spcAft>
                <a:spcPct val="0"/>
              </a:spcAft>
              <a:defRPr sz="3200" b="1" i="1">
                <a:solidFill>
                  <a:schemeClr val="tx1"/>
                </a:solidFill>
                <a:latin typeface="Baby Kruffy"/>
              </a:defRPr>
            </a:lvl9pPr>
          </a:lstStyle>
          <a:p>
            <a:pPr algn="ctr" eaLnBrk="1" hangingPunct="1">
              <a:spcBef>
                <a:spcPct val="50000"/>
              </a:spcBef>
            </a:pPr>
            <a:r>
              <a:rPr lang="en-US" altLang="en-US" sz="1000" b="0" i="0">
                <a:latin typeface="Arial" panose="020B0604020202020204" pitchFamily="34" charset="0"/>
                <a:cs typeface="Arial" panose="020B0604020202020204" pitchFamily="34" charset="0"/>
              </a:rPr>
              <a:t>Copyright </a:t>
            </a:r>
            <a:r>
              <a:rPr lang="en-US" altLang="en-US" sz="1000" b="0" i="0">
                <a:latin typeface="Arial" panose="020B0604020202020204" pitchFamily="34" charset="0"/>
                <a:cs typeface="Times New Roman" panose="02020603050405020304" pitchFamily="18" charset="0"/>
              </a:rPr>
              <a:t>© </a:t>
            </a:r>
            <a:r>
              <a:rPr lang="en-US" altLang="en-US" sz="1000" b="0" i="0">
                <a:latin typeface="Arial" panose="020B0604020202020204" pitchFamily="34" charset="0"/>
                <a:cs typeface="Arial" panose="020B0604020202020204" pitchFamily="34" charset="0"/>
              </a:rPr>
              <a:t>The McGraw-Hill Companies, Inc. Permission required for reproduction or display.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397834E5-5B7F-494C-9517-12FAE3E196E9}" type="slidenum">
              <a:rPr lang="en-US" altLang="en-US" sz="1200" i="0">
                <a:latin typeface="Arial" panose="020B0604020202020204" pitchFamily="34" charset="0"/>
              </a:rPr>
              <a:pPr/>
              <a:t>10</a:t>
            </a:fld>
            <a:endParaRPr lang="en-US" altLang="en-US" sz="1200" i="0">
              <a:latin typeface="Arial" panose="020B0604020202020204" pitchFamily="34" charset="0"/>
            </a:endParaRPr>
          </a:p>
        </p:txBody>
      </p:sp>
      <p:sp>
        <p:nvSpPr>
          <p:cNvPr id="23555"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12.4:  </a:t>
            </a:r>
            <a:r>
              <a:rPr lang="en-US" altLang="en-US" sz="2000">
                <a:latin typeface="Times-BoldItalic"/>
              </a:rPr>
              <a:t>Vulnerable time for pure ALOHA protocol</a:t>
            </a:r>
          </a:p>
        </p:txBody>
      </p:sp>
      <p:pic>
        <p:nvPicPr>
          <p:cNvPr id="235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150" y="1939925"/>
            <a:ext cx="7613650" cy="301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Text Box 20"/>
          <p:cNvSpPr txBox="1">
            <a:spLocks noChangeArrowheads="1"/>
          </p:cNvSpPr>
          <p:nvPr/>
        </p:nvSpPr>
        <p:spPr bwMode="auto">
          <a:xfrm>
            <a:off x="76200" y="696913"/>
            <a:ext cx="883920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A pure ALOHA network transmits 200-bit frames on a shared channel of 200 kbps. What is the requirement to make this frame collision-free?</a:t>
            </a:r>
          </a:p>
          <a:p>
            <a:pPr algn="just"/>
            <a:endParaRPr lang="en-US" altLang="en-US" sz="2800" b="0" i="0">
              <a:latin typeface="Times New Roman" panose="02020603050405020304" pitchFamily="18" charset="0"/>
              <a:cs typeface="Times New Roman" panose="02020603050405020304" pitchFamily="18" charset="0"/>
            </a:endParaRPr>
          </a:p>
          <a:p>
            <a:pPr algn="just"/>
            <a:r>
              <a:rPr lang="en-US" altLang="en-US" sz="2800" i="0">
                <a:solidFill>
                  <a:srgbClr val="FF0000"/>
                </a:solidFill>
                <a:latin typeface="Times New Roman" panose="02020603050405020304" pitchFamily="18" charset="0"/>
                <a:cs typeface="Times New Roman" panose="02020603050405020304" pitchFamily="18" charset="0"/>
              </a:rPr>
              <a:t>Solution</a:t>
            </a:r>
          </a:p>
          <a:p>
            <a:pPr algn="just"/>
            <a:r>
              <a:rPr lang="en-US" altLang="en-US" sz="2800" b="0" i="0">
                <a:latin typeface="Times New Roman" panose="02020603050405020304" pitchFamily="18" charset="0"/>
                <a:cs typeface="Times New Roman" panose="02020603050405020304" pitchFamily="18" charset="0"/>
              </a:rPr>
              <a:t>Average frame transmission time T</a:t>
            </a:r>
            <a:r>
              <a:rPr lang="en-US" altLang="en-US" sz="2800" b="0" i="0" baseline="-16000">
                <a:latin typeface="Times New Roman" panose="02020603050405020304" pitchFamily="18" charset="0"/>
                <a:cs typeface="Times New Roman" panose="02020603050405020304" pitchFamily="18" charset="0"/>
              </a:rPr>
              <a:t>fr</a:t>
            </a:r>
            <a:r>
              <a:rPr lang="en-US" altLang="en-US" sz="2800" b="0" i="0">
                <a:latin typeface="Times New Roman" panose="02020603050405020304" pitchFamily="18" charset="0"/>
                <a:cs typeface="Times New Roman" panose="02020603050405020304" pitchFamily="18" charset="0"/>
              </a:rPr>
              <a:t> is 200 bits/200 kbps or 1 ms. The vulnerable time is 2 × 1 ms = 2 ms. This means no station should send later than 1 ms before this station starts transmission and no station should start sending during the period (1 ms) that this station is sending.</a:t>
            </a:r>
          </a:p>
        </p:txBody>
      </p:sp>
      <p:grpSp>
        <p:nvGrpSpPr>
          <p:cNvPr id="25603" name="Group 23"/>
          <p:cNvGrpSpPr>
            <a:grpSpLocks/>
          </p:cNvGrpSpPr>
          <p:nvPr/>
        </p:nvGrpSpPr>
        <p:grpSpPr bwMode="auto">
          <a:xfrm>
            <a:off x="0" y="0"/>
            <a:ext cx="9144000" cy="609600"/>
            <a:chOff x="0" y="2448"/>
            <a:chExt cx="5760" cy="384"/>
          </a:xfrm>
        </p:grpSpPr>
        <p:sp>
          <p:nvSpPr>
            <p:cNvPr id="25605"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66" cy="371"/>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12.2</a:t>
              </a:r>
            </a:p>
          </p:txBody>
        </p:sp>
      </p:grpSp>
      <p:sp>
        <p:nvSpPr>
          <p:cNvPr id="25604" name="Slide Number Placeholder 1"/>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12.</a:t>
            </a:r>
            <a:fld id="{9DF0EC88-97D6-4BDD-A782-97B168BD8181}" type="slidenum">
              <a:rPr lang="en-US" altLang="en-US" sz="1200" i="0">
                <a:latin typeface="Arial" panose="020B0604020202020204" pitchFamily="34" charset="0"/>
              </a:rPr>
              <a:pPr eaLnBrk="1" hangingPunct="1"/>
              <a:t>11</a:t>
            </a:fld>
            <a:endParaRPr lang="en-US" altLang="en-US" sz="1200" i="0">
              <a:latin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67E1609D-65A0-4F29-97F0-245F5F368A2F}" type="slidenum">
              <a:rPr lang="en-US" altLang="en-US" sz="1200" i="0">
                <a:latin typeface="Arial" panose="020B0604020202020204" pitchFamily="34" charset="0"/>
              </a:rPr>
              <a:pPr/>
              <a:t>12</a:t>
            </a:fld>
            <a:endParaRPr lang="en-US" altLang="en-US" sz="1200" i="0">
              <a:latin typeface="Arial" panose="020B0604020202020204" pitchFamily="34" charset="0"/>
            </a:endParaRPr>
          </a:p>
        </p:txBody>
      </p:sp>
      <p:sp>
        <p:nvSpPr>
          <p:cNvPr id="27651"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12.5:  </a:t>
            </a:r>
            <a:r>
              <a:rPr lang="en-US" altLang="en-US" sz="2000">
                <a:latin typeface="Times-BoldItalic"/>
              </a:rPr>
              <a:t>Frames in a slotted ALOHA network</a:t>
            </a:r>
          </a:p>
        </p:txBody>
      </p:sp>
      <p:pic>
        <p:nvPicPr>
          <p:cNvPr id="276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041525"/>
            <a:ext cx="7772400"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408B8A25-4EB8-48C8-95C6-28C91C40EF30}" type="slidenum">
              <a:rPr lang="en-US" altLang="en-US" sz="1200" i="0">
                <a:latin typeface="Arial" panose="020B0604020202020204" pitchFamily="34" charset="0"/>
              </a:rPr>
              <a:pPr/>
              <a:t>13</a:t>
            </a:fld>
            <a:endParaRPr lang="en-US" altLang="en-US" sz="1200" i="0">
              <a:latin typeface="Arial" panose="020B0604020202020204" pitchFamily="34" charset="0"/>
            </a:endParaRPr>
          </a:p>
        </p:txBody>
      </p:sp>
      <p:sp>
        <p:nvSpPr>
          <p:cNvPr id="2969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12.6:  </a:t>
            </a:r>
            <a:r>
              <a:rPr lang="en-US" altLang="en-US" sz="2000">
                <a:latin typeface="Times-BoldItalic"/>
              </a:rPr>
              <a:t>Vulnerable time for slotted ALOHA protocol</a:t>
            </a:r>
          </a:p>
        </p:txBody>
      </p:sp>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200" y="2330450"/>
            <a:ext cx="7569200"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D4ABF5F2-329F-4051-9756-55DE761065BC}" type="slidenum">
              <a:rPr lang="en-US" altLang="en-US" sz="1200" i="0">
                <a:latin typeface="Arial" panose="020B0604020202020204" pitchFamily="34" charset="0"/>
              </a:rPr>
              <a:pPr/>
              <a:t>14</a:t>
            </a:fld>
            <a:endParaRPr lang="en-US" altLang="en-US" sz="1200" i="0">
              <a:latin typeface="Arial" panose="020B0604020202020204" pitchFamily="34" charset="0"/>
            </a:endParaRPr>
          </a:p>
        </p:txBody>
      </p:sp>
      <p:sp>
        <p:nvSpPr>
          <p:cNvPr id="31747"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48"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49"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50"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51"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52"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31753"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054350" cy="641350"/>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smtClean="0">
                <a:solidFill>
                  <a:schemeClr val="hlink"/>
                </a:solidFill>
                <a:effectLst>
                  <a:outerShdw blurRad="38100" dist="38100" dir="2700000" algn="tl">
                    <a:srgbClr val="C0C0C0"/>
                  </a:outerShdw>
                </a:effectLst>
                <a:latin typeface="Times New Roman" panose="02020603050405020304" pitchFamily="18" charset="0"/>
              </a:rPr>
              <a:t>12.12.2  CSMA</a:t>
            </a:r>
          </a:p>
        </p:txBody>
      </p:sp>
      <p:sp>
        <p:nvSpPr>
          <p:cNvPr id="31755" name="Rectangle 10"/>
          <p:cNvSpPr>
            <a:spLocks noChangeArrowheads="1"/>
          </p:cNvSpPr>
          <p:nvPr/>
        </p:nvSpPr>
        <p:spPr bwMode="auto">
          <a:xfrm>
            <a:off x="381000" y="1293813"/>
            <a:ext cx="7924800" cy="3935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To minimize the chance of collision and, therefore, increase the performance, the CSMA method was developed. The chance of collision can be reduced if a station senses the medium before trying to use it. Carrier sense multiple access (CSMA) requires that each station first listen to the medium (or check the state of the medium) before sending. In other words, CSMA is based on the principle “sense before transmit” or “listen before talk.”</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E33AAA0B-4821-40D9-8F3B-524F6D0010B9}" type="slidenum">
              <a:rPr lang="en-US" altLang="en-US" sz="1200" i="0">
                <a:latin typeface="Arial" panose="020B0604020202020204" pitchFamily="34" charset="0"/>
              </a:rPr>
              <a:pPr/>
              <a:t>15</a:t>
            </a:fld>
            <a:endParaRPr lang="en-US" altLang="en-US" sz="1200" i="0">
              <a:latin typeface="Arial" panose="020B0604020202020204" pitchFamily="34" charset="0"/>
            </a:endParaRPr>
          </a:p>
        </p:txBody>
      </p:sp>
      <p:sp>
        <p:nvSpPr>
          <p:cNvPr id="33795"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12.7:  </a:t>
            </a:r>
            <a:r>
              <a:rPr lang="en-US" altLang="en-US" sz="2000">
                <a:latin typeface="Times-BoldItalic"/>
              </a:rPr>
              <a:t>Space/time model of a collision in CSMA </a:t>
            </a:r>
          </a:p>
        </p:txBody>
      </p:sp>
      <p:pic>
        <p:nvPicPr>
          <p:cNvPr id="337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893888"/>
            <a:ext cx="8199438" cy="374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2FD4BAFC-C064-42D9-AFAB-AE96E74B0FB9}" type="slidenum">
              <a:rPr lang="en-US" altLang="en-US" sz="1200" i="0">
                <a:latin typeface="Arial" panose="020B0604020202020204" pitchFamily="34" charset="0"/>
              </a:rPr>
              <a:pPr/>
              <a:t>16</a:t>
            </a:fld>
            <a:endParaRPr lang="en-US" altLang="en-US" sz="1200" i="0">
              <a:latin typeface="Arial" panose="020B0604020202020204" pitchFamily="34" charset="0"/>
            </a:endParaRPr>
          </a:p>
        </p:txBody>
      </p:sp>
      <p:sp>
        <p:nvSpPr>
          <p:cNvPr id="35843"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12.8:  </a:t>
            </a:r>
            <a:r>
              <a:rPr lang="en-US" altLang="en-US" sz="2000">
                <a:latin typeface="Times-BoldItalic"/>
              </a:rPr>
              <a:t>Vulnerable time in CSMA</a:t>
            </a:r>
          </a:p>
        </p:txBody>
      </p:sp>
      <p:pic>
        <p:nvPicPr>
          <p:cNvPr id="358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63" y="2511425"/>
            <a:ext cx="8669337"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0F50623F-5C7F-42FE-8C7B-4F07C02D57CD}" type="slidenum">
              <a:rPr lang="en-US" altLang="en-US" sz="1200" i="0">
                <a:latin typeface="Arial" panose="020B0604020202020204" pitchFamily="34" charset="0"/>
              </a:rPr>
              <a:pPr/>
              <a:t>17</a:t>
            </a:fld>
            <a:endParaRPr lang="en-US" altLang="en-US" sz="1200" i="0">
              <a:latin typeface="Arial" panose="020B0604020202020204" pitchFamily="34" charset="0"/>
            </a:endParaRPr>
          </a:p>
        </p:txBody>
      </p:sp>
      <p:sp>
        <p:nvSpPr>
          <p:cNvPr id="37891"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12.9:  </a:t>
            </a:r>
            <a:r>
              <a:rPr lang="en-US" altLang="en-US" sz="2000">
                <a:latin typeface="Times-BoldItalic"/>
              </a:rPr>
              <a:t>Behavior of three persistence methods</a:t>
            </a:r>
          </a:p>
        </p:txBody>
      </p:sp>
      <p:pic>
        <p:nvPicPr>
          <p:cNvPr id="522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138238"/>
            <a:ext cx="3505200"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5625" y="1138238"/>
            <a:ext cx="4625975"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 y="4005263"/>
            <a:ext cx="82677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02BA0A17-109E-4918-9384-1C82345FC170}" type="slidenum">
              <a:rPr lang="en-US" altLang="en-US" sz="1200" i="0">
                <a:latin typeface="Arial" panose="020B0604020202020204" pitchFamily="34" charset="0"/>
              </a:rPr>
              <a:pPr/>
              <a:t>18</a:t>
            </a:fld>
            <a:endParaRPr lang="en-US" altLang="en-US" sz="1200" i="0">
              <a:latin typeface="Arial" panose="020B0604020202020204" pitchFamily="34" charset="0"/>
            </a:endParaRPr>
          </a:p>
        </p:txBody>
      </p:sp>
      <p:sp>
        <p:nvSpPr>
          <p:cNvPr id="3993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12.10:  </a:t>
            </a:r>
            <a:r>
              <a:rPr lang="en-US" altLang="en-US" sz="2000">
                <a:latin typeface="Times-BoldItalic"/>
              </a:rPr>
              <a:t>Flow diagram for three persistence methods</a:t>
            </a:r>
          </a:p>
        </p:txBody>
      </p:sp>
      <p:pic>
        <p:nvPicPr>
          <p:cNvPr id="532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838200"/>
            <a:ext cx="2474913"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35450" y="838200"/>
            <a:ext cx="3606800" cy="202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5"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6625" y="3048000"/>
            <a:ext cx="6584950" cy="372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2DF05D41-654D-47B1-B289-A464822B1980}" type="slidenum">
              <a:rPr lang="en-US" altLang="en-US" sz="1200" i="0">
                <a:latin typeface="Arial" panose="020B0604020202020204" pitchFamily="34" charset="0"/>
              </a:rPr>
              <a:pPr/>
              <a:t>19</a:t>
            </a:fld>
            <a:endParaRPr lang="en-US" altLang="en-US" sz="1200" i="0">
              <a:latin typeface="Arial" panose="020B0604020202020204" pitchFamily="34" charset="0"/>
            </a:endParaRPr>
          </a:p>
        </p:txBody>
      </p:sp>
      <p:sp>
        <p:nvSpPr>
          <p:cNvPr id="41987"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988"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989"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990"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991"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992"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41993"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816350" cy="641350"/>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smtClean="0">
                <a:solidFill>
                  <a:schemeClr val="hlink"/>
                </a:solidFill>
                <a:effectLst>
                  <a:outerShdw blurRad="38100" dist="38100" dir="2700000" algn="tl">
                    <a:srgbClr val="C0C0C0"/>
                  </a:outerShdw>
                </a:effectLst>
                <a:latin typeface="Times New Roman" panose="02020603050405020304" pitchFamily="18" charset="0"/>
              </a:rPr>
              <a:t>12.12.3  CSMA/CD</a:t>
            </a:r>
          </a:p>
        </p:txBody>
      </p:sp>
      <p:sp>
        <p:nvSpPr>
          <p:cNvPr id="41995" name="Rectangle 10"/>
          <p:cNvSpPr>
            <a:spLocks noChangeArrowheads="1"/>
          </p:cNvSpPr>
          <p:nvPr/>
        </p:nvSpPr>
        <p:spPr bwMode="auto">
          <a:xfrm>
            <a:off x="381000" y="1293813"/>
            <a:ext cx="7924800" cy="3935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The CSMA method does not specify the procedure following a collision. Carrier sense multiple access with collision detection (CSMA/CD) augments the algorithm to handle the collision.</a:t>
            </a:r>
          </a:p>
          <a:p>
            <a:pPr algn="just"/>
            <a:endParaRPr lang="en-US" altLang="en-US" sz="2800">
              <a:latin typeface="Times New Roman" panose="02020603050405020304" pitchFamily="18" charset="0"/>
            </a:endParaRPr>
          </a:p>
          <a:p>
            <a:pPr algn="just"/>
            <a:r>
              <a:rPr lang="en-US" altLang="en-US" sz="2800">
                <a:latin typeface="Times New Roman" panose="02020603050405020304" pitchFamily="18" charset="0"/>
              </a:rPr>
              <a:t>In this method, a station monitors the medium after it sends a frame to see if the transmission was successful. If so, the station is finished. If, however, there is a collision, the frame is sent again.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1" name="Rectangle 1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2" name="Rectangle 1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3" name="Rectangle 1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4" name="Rectangle 1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5" name="Rectangle 1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6" name="Rectangle 1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177" name="Rectangle 21"/>
          <p:cNvSpPr>
            <a:spLocks noChangeArrowheads="1"/>
          </p:cNvSpPr>
          <p:nvPr/>
        </p:nvSpPr>
        <p:spPr bwMode="auto">
          <a:xfrm>
            <a:off x="1066800" y="-76200"/>
            <a:ext cx="41862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a:solidFill>
                  <a:srgbClr val="FF0000"/>
                </a:solidFill>
                <a:latin typeface="Arial" panose="020B0604020202020204" pitchFamily="34" charset="0"/>
              </a:rPr>
              <a:t>Chapter 5: Outline</a:t>
            </a:r>
          </a:p>
        </p:txBody>
      </p:sp>
      <p:sp>
        <p:nvSpPr>
          <p:cNvPr id="861215" name="Rectangle 31"/>
          <p:cNvSpPr>
            <a:spLocks noChangeArrowheads="1"/>
          </p:cNvSpPr>
          <p:nvPr/>
        </p:nvSpPr>
        <p:spPr bwMode="auto">
          <a:xfrm>
            <a:off x="152400" y="1524000"/>
            <a:ext cx="8458200" cy="838200"/>
          </a:xfrm>
          <a:prstGeom prst="rect">
            <a:avLst/>
          </a:prstGeom>
          <a:noFill/>
          <a:ln w="9525">
            <a:noFill/>
            <a:miter lim="800000"/>
            <a:headEnd/>
            <a:tailEnd/>
          </a:ln>
          <a:effectLst/>
        </p:spPr>
        <p:txBody>
          <a:bodyPr/>
          <a:lstStyle/>
          <a:p>
            <a:pPr algn="just">
              <a:lnSpc>
                <a:spcPct val="150000"/>
              </a:lnSpc>
              <a:defRPr/>
            </a:pPr>
            <a:r>
              <a:rPr lang="en-US" dirty="0">
                <a:solidFill>
                  <a:srgbClr val="C00000"/>
                </a:solidFill>
                <a:effectLst>
                  <a:outerShdw blurRad="38100" dist="38100" dir="2700000" algn="tl">
                    <a:srgbClr val="000000">
                      <a:alpha val="43137"/>
                    </a:srgbClr>
                  </a:outerShdw>
                </a:effectLst>
                <a:latin typeface="Times"/>
              </a:rPr>
              <a:t>  12.1  </a:t>
            </a:r>
            <a:r>
              <a:rPr lang="en-US" dirty="0">
                <a:solidFill>
                  <a:srgbClr val="0000CC"/>
                </a:solidFill>
                <a:effectLst>
                  <a:outerShdw blurRad="38100" dist="38100" dir="2700000" algn="tl">
                    <a:srgbClr val="000000">
                      <a:alpha val="43137"/>
                    </a:srgbClr>
                  </a:outerShdw>
                </a:effectLst>
                <a:latin typeface="Times"/>
              </a:rPr>
              <a:t>RANDOM ACCESS</a:t>
            </a:r>
            <a:endParaRPr lang="en-US" dirty="0">
              <a:solidFill>
                <a:srgbClr val="C00000"/>
              </a:solidFill>
              <a:effectLst>
                <a:outerShdw blurRad="38100" dist="38100" dir="2700000" algn="tl">
                  <a:srgbClr val="000000">
                    <a:alpha val="43137"/>
                  </a:srgbClr>
                </a:outerShdw>
              </a:effectLst>
              <a:latin typeface="Times"/>
            </a:endParaRPr>
          </a:p>
          <a:p>
            <a:pPr algn="just">
              <a:lnSpc>
                <a:spcPct val="150000"/>
              </a:lnSpc>
              <a:defRPr/>
            </a:pPr>
            <a:endParaRPr lang="en-US" sz="2400" dirty="0">
              <a:solidFill>
                <a:srgbClr val="C00000"/>
              </a:solidFill>
              <a:effectLst>
                <a:outerShdw blurRad="38100" dist="38100" dir="2700000" algn="tl">
                  <a:srgbClr val="000000">
                    <a:alpha val="43137"/>
                  </a:srgbClr>
                </a:outerShdw>
              </a:effectLst>
              <a:latin typeface="Times"/>
            </a:endParaRPr>
          </a:p>
          <a:p>
            <a:pPr algn="just">
              <a:lnSpc>
                <a:spcPct val="150000"/>
              </a:lnSpc>
              <a:spcBef>
                <a:spcPct val="50000"/>
              </a:spcBef>
              <a:buClr>
                <a:schemeClr val="hlink"/>
              </a:buClr>
              <a:defRPr/>
            </a:pPr>
            <a: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11" name="Rectangle 31"/>
          <p:cNvSpPr>
            <a:spLocks noChangeArrowheads="1"/>
          </p:cNvSpPr>
          <p:nvPr/>
        </p:nvSpPr>
        <p:spPr bwMode="auto">
          <a:xfrm>
            <a:off x="152400" y="2819400"/>
            <a:ext cx="8458200" cy="838200"/>
          </a:xfrm>
          <a:prstGeom prst="rect">
            <a:avLst/>
          </a:prstGeom>
          <a:noFill/>
          <a:ln w="9525">
            <a:noFill/>
            <a:miter lim="800000"/>
            <a:headEnd/>
            <a:tailEnd/>
          </a:ln>
          <a:effectLst/>
        </p:spPr>
        <p:txBody>
          <a:bodyPr/>
          <a:lstStyle/>
          <a:p>
            <a:pPr algn="just">
              <a:lnSpc>
                <a:spcPct val="150000"/>
              </a:lnSpc>
              <a:defRPr/>
            </a:pPr>
            <a:r>
              <a:rPr lang="en-US" dirty="0">
                <a:solidFill>
                  <a:srgbClr val="C00000"/>
                </a:solidFill>
                <a:effectLst>
                  <a:outerShdw blurRad="38100" dist="38100" dir="2700000" algn="tl">
                    <a:srgbClr val="000000">
                      <a:alpha val="43137"/>
                    </a:srgbClr>
                  </a:outerShdw>
                </a:effectLst>
                <a:latin typeface="Times"/>
              </a:rPr>
              <a:t>  12.2  </a:t>
            </a:r>
            <a:r>
              <a:rPr lang="en-US" dirty="0">
                <a:solidFill>
                  <a:srgbClr val="0000CC"/>
                </a:solidFill>
                <a:effectLst>
                  <a:outerShdw blurRad="38100" dist="38100" dir="2700000" algn="tl">
                    <a:srgbClr val="000000">
                      <a:alpha val="43137"/>
                    </a:srgbClr>
                  </a:outerShdw>
                </a:effectLst>
                <a:latin typeface="Times"/>
              </a:rPr>
              <a:t>CONTROLLED ACCESS</a:t>
            </a:r>
            <a:endParaRPr lang="en-US" dirty="0">
              <a:solidFill>
                <a:srgbClr val="C00000"/>
              </a:solidFill>
              <a:effectLst>
                <a:outerShdw blurRad="38100" dist="38100" dir="2700000" algn="tl">
                  <a:srgbClr val="000000">
                    <a:alpha val="43137"/>
                  </a:srgbClr>
                </a:outerShdw>
              </a:effectLst>
              <a:latin typeface="Times"/>
            </a:endParaRPr>
          </a:p>
          <a:p>
            <a:pPr algn="just">
              <a:lnSpc>
                <a:spcPct val="150000"/>
              </a:lnSpc>
              <a:defRPr/>
            </a:pPr>
            <a:endParaRPr lang="en-US" sz="2400" dirty="0">
              <a:solidFill>
                <a:srgbClr val="C00000"/>
              </a:solidFill>
              <a:effectLst>
                <a:outerShdw blurRad="38100" dist="38100" dir="2700000" algn="tl">
                  <a:srgbClr val="000000">
                    <a:alpha val="43137"/>
                  </a:srgbClr>
                </a:outerShdw>
              </a:effectLst>
              <a:latin typeface="Times"/>
            </a:endParaRPr>
          </a:p>
          <a:p>
            <a:pPr algn="just">
              <a:lnSpc>
                <a:spcPct val="150000"/>
              </a:lnSpc>
              <a:spcBef>
                <a:spcPct val="50000"/>
              </a:spcBef>
              <a:buClr>
                <a:schemeClr val="hlink"/>
              </a:buClr>
              <a:defRPr/>
            </a:pPr>
            <a: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12" name="Rectangle 31"/>
          <p:cNvSpPr>
            <a:spLocks noChangeArrowheads="1"/>
          </p:cNvSpPr>
          <p:nvPr/>
        </p:nvSpPr>
        <p:spPr bwMode="auto">
          <a:xfrm>
            <a:off x="152400" y="4114800"/>
            <a:ext cx="8458200" cy="838200"/>
          </a:xfrm>
          <a:prstGeom prst="rect">
            <a:avLst/>
          </a:prstGeom>
          <a:noFill/>
          <a:ln w="9525">
            <a:noFill/>
            <a:miter lim="800000"/>
            <a:headEnd/>
            <a:tailEnd/>
          </a:ln>
          <a:effectLst/>
        </p:spPr>
        <p:txBody>
          <a:bodyPr/>
          <a:lstStyle/>
          <a:p>
            <a:pPr algn="just">
              <a:lnSpc>
                <a:spcPct val="150000"/>
              </a:lnSpc>
              <a:defRPr/>
            </a:pPr>
            <a:r>
              <a:rPr lang="en-US" dirty="0">
                <a:solidFill>
                  <a:srgbClr val="C00000"/>
                </a:solidFill>
                <a:effectLst>
                  <a:outerShdw blurRad="38100" dist="38100" dir="2700000" algn="tl">
                    <a:srgbClr val="000000">
                      <a:alpha val="43137"/>
                    </a:srgbClr>
                  </a:outerShdw>
                </a:effectLst>
                <a:latin typeface="Times"/>
              </a:rPr>
              <a:t>  12.3  </a:t>
            </a:r>
            <a:r>
              <a:rPr lang="en-US" dirty="0">
                <a:solidFill>
                  <a:srgbClr val="0000CC"/>
                </a:solidFill>
                <a:effectLst>
                  <a:outerShdw blurRad="38100" dist="38100" dir="2700000" algn="tl">
                    <a:srgbClr val="000000">
                      <a:alpha val="43137"/>
                    </a:srgbClr>
                  </a:outerShdw>
                </a:effectLst>
                <a:latin typeface="Times"/>
              </a:rPr>
              <a:t>CHANNELIZATION</a:t>
            </a:r>
            <a:endParaRPr lang="en-US" dirty="0">
              <a:solidFill>
                <a:srgbClr val="C00000"/>
              </a:solidFill>
              <a:effectLst>
                <a:outerShdw blurRad="38100" dist="38100" dir="2700000" algn="tl">
                  <a:srgbClr val="000000">
                    <a:alpha val="43137"/>
                  </a:srgbClr>
                </a:outerShdw>
              </a:effectLst>
              <a:latin typeface="Times"/>
            </a:endParaRPr>
          </a:p>
          <a:p>
            <a:pPr algn="just">
              <a:lnSpc>
                <a:spcPct val="150000"/>
              </a:lnSpc>
              <a:defRPr/>
            </a:pPr>
            <a:endParaRPr lang="en-US" sz="2400" dirty="0">
              <a:solidFill>
                <a:srgbClr val="C00000"/>
              </a:solidFill>
              <a:effectLst>
                <a:outerShdw blurRad="38100" dist="38100" dir="2700000" algn="tl">
                  <a:srgbClr val="000000">
                    <a:alpha val="43137"/>
                  </a:srgbClr>
                </a:outerShdw>
              </a:effectLst>
              <a:latin typeface="Times"/>
            </a:endParaRPr>
          </a:p>
          <a:p>
            <a:pPr algn="just">
              <a:lnSpc>
                <a:spcPct val="150000"/>
              </a:lnSpc>
              <a:spcBef>
                <a:spcPct val="50000"/>
              </a:spcBef>
              <a:buClr>
                <a:schemeClr val="hlink"/>
              </a:buClr>
              <a:defRPr/>
            </a:pPr>
            <a: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C0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A2762DB6-4027-4734-861F-06C1A2CA2BFB}" type="slidenum">
              <a:rPr lang="en-US" altLang="en-US" sz="1200" i="0">
                <a:latin typeface="Arial" panose="020B0604020202020204" pitchFamily="34" charset="0"/>
              </a:rPr>
              <a:pPr/>
              <a:t>20</a:t>
            </a:fld>
            <a:endParaRPr lang="en-US" altLang="en-US" sz="1200" i="0">
              <a:latin typeface="Arial" panose="020B0604020202020204" pitchFamily="34" charset="0"/>
            </a:endParaRPr>
          </a:p>
        </p:txBody>
      </p:sp>
      <p:sp>
        <p:nvSpPr>
          <p:cNvPr id="44035"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12.11:  </a:t>
            </a:r>
            <a:r>
              <a:rPr lang="en-US" altLang="en-US" sz="2000">
                <a:latin typeface="Times-BoldItalic"/>
              </a:rPr>
              <a:t>Collision of the first bits in CSMA/CD</a:t>
            </a:r>
          </a:p>
        </p:txBody>
      </p:sp>
      <p:pic>
        <p:nvPicPr>
          <p:cNvPr id="542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338" y="2454275"/>
            <a:ext cx="8094662"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32BB0C54-9DB3-4218-837F-2D3E2A3C40D1}" type="slidenum">
              <a:rPr lang="en-US" altLang="en-US" sz="1200" i="0">
                <a:latin typeface="Arial" panose="020B0604020202020204" pitchFamily="34" charset="0"/>
              </a:rPr>
              <a:pPr/>
              <a:t>21</a:t>
            </a:fld>
            <a:endParaRPr lang="en-US" altLang="en-US" sz="1200" i="0">
              <a:latin typeface="Arial" panose="020B0604020202020204" pitchFamily="34" charset="0"/>
            </a:endParaRPr>
          </a:p>
        </p:txBody>
      </p:sp>
      <p:sp>
        <p:nvSpPr>
          <p:cNvPr id="46083"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12.12:  </a:t>
            </a:r>
            <a:r>
              <a:rPr lang="en-US" altLang="en-US" sz="2000">
                <a:latin typeface="Times-BoldItalic"/>
              </a:rPr>
              <a:t>Collision and abortion in CSMA/CD</a:t>
            </a:r>
          </a:p>
        </p:txBody>
      </p:sp>
      <p:pic>
        <p:nvPicPr>
          <p:cNvPr id="553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025" y="2524125"/>
            <a:ext cx="8156575"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Text Box 20"/>
          <p:cNvSpPr txBox="1">
            <a:spLocks noChangeArrowheads="1"/>
          </p:cNvSpPr>
          <p:nvPr/>
        </p:nvSpPr>
        <p:spPr bwMode="auto">
          <a:xfrm>
            <a:off x="76200" y="696913"/>
            <a:ext cx="8839200" cy="564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A network using CSMA/CD has a bandwidth of 10 Mbps. If the maximum propagation time (including the delays in the devices and ignoring the time needed to send a jamming signal, as we see later) is 25.6 μs, what is the minimum size of the frame?</a:t>
            </a:r>
          </a:p>
          <a:p>
            <a:pPr algn="just"/>
            <a:endParaRPr lang="en-US" altLang="en-US" sz="2800" i="0">
              <a:solidFill>
                <a:srgbClr val="FF0000"/>
              </a:solidFill>
              <a:latin typeface="Times New Roman" panose="02020603050405020304" pitchFamily="18" charset="0"/>
              <a:cs typeface="Times New Roman" panose="02020603050405020304" pitchFamily="18" charset="0"/>
            </a:endParaRPr>
          </a:p>
          <a:p>
            <a:pPr algn="just"/>
            <a:r>
              <a:rPr lang="en-US" altLang="en-US" sz="2800" i="0">
                <a:solidFill>
                  <a:srgbClr val="FF0000"/>
                </a:solidFill>
                <a:latin typeface="Times New Roman" panose="02020603050405020304" pitchFamily="18" charset="0"/>
                <a:cs typeface="Times New Roman" panose="02020603050405020304" pitchFamily="18" charset="0"/>
              </a:rPr>
              <a:t>Solution</a:t>
            </a:r>
          </a:p>
          <a:p>
            <a:pPr algn="just"/>
            <a:r>
              <a:rPr lang="en-US" altLang="en-US" sz="2800" b="0" i="0">
                <a:latin typeface="Times New Roman" panose="02020603050405020304" pitchFamily="18" charset="0"/>
                <a:cs typeface="Times New Roman" panose="02020603050405020304" pitchFamily="18" charset="0"/>
              </a:rPr>
              <a:t>The minimum frame transmission time is T</a:t>
            </a:r>
            <a:r>
              <a:rPr lang="en-US" altLang="en-US" sz="2800" b="0" i="0" baseline="-18000">
                <a:latin typeface="Times New Roman" panose="02020603050405020304" pitchFamily="18" charset="0"/>
                <a:cs typeface="Times New Roman" panose="02020603050405020304" pitchFamily="18" charset="0"/>
              </a:rPr>
              <a:t>fr</a:t>
            </a:r>
            <a:r>
              <a:rPr lang="en-US" altLang="en-US" sz="2800" b="0" i="0">
                <a:latin typeface="Times New Roman" panose="02020603050405020304" pitchFamily="18" charset="0"/>
                <a:cs typeface="Times New Roman" panose="02020603050405020304" pitchFamily="18" charset="0"/>
              </a:rPr>
              <a:t> = 2 × T</a:t>
            </a:r>
            <a:r>
              <a:rPr lang="en-US" altLang="en-US" sz="2800" b="0" i="0" baseline="-14000">
                <a:latin typeface="Times New Roman" panose="02020603050405020304" pitchFamily="18" charset="0"/>
                <a:cs typeface="Times New Roman" panose="02020603050405020304" pitchFamily="18" charset="0"/>
              </a:rPr>
              <a:t>p</a:t>
            </a:r>
            <a:r>
              <a:rPr lang="en-US" altLang="en-US" sz="2800" b="0" i="0">
                <a:latin typeface="Times New Roman" panose="02020603050405020304" pitchFamily="18" charset="0"/>
                <a:cs typeface="Times New Roman" panose="02020603050405020304" pitchFamily="18" charset="0"/>
              </a:rPr>
              <a:t> = 512.2 μs. This means, in the worst case, a station needs to transmit for a period of 512.2 μs to detect the collision. The minimum size of the frame is 10 Mbps × 512.2 μs = 512 bits or 64 bytes. This is actually the minimum size of the frame for Standard Ethernet, as we will see later in the chapter.</a:t>
            </a:r>
          </a:p>
        </p:txBody>
      </p:sp>
      <p:grpSp>
        <p:nvGrpSpPr>
          <p:cNvPr id="48131" name="Group 23"/>
          <p:cNvGrpSpPr>
            <a:grpSpLocks/>
          </p:cNvGrpSpPr>
          <p:nvPr/>
        </p:nvGrpSpPr>
        <p:grpSpPr bwMode="auto">
          <a:xfrm>
            <a:off x="0" y="0"/>
            <a:ext cx="9144000" cy="609600"/>
            <a:chOff x="0" y="2448"/>
            <a:chExt cx="5760" cy="384"/>
          </a:xfrm>
        </p:grpSpPr>
        <p:sp>
          <p:nvSpPr>
            <p:cNvPr id="48133"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941" cy="371"/>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12. 5</a:t>
              </a:r>
            </a:p>
          </p:txBody>
        </p:sp>
      </p:grpSp>
      <p:sp>
        <p:nvSpPr>
          <p:cNvPr id="48132" name="Slide Number Placeholder 1"/>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12.</a:t>
            </a:r>
            <a:fld id="{61F0F8E3-7BC7-4022-8816-8A5F7A923B7C}" type="slidenum">
              <a:rPr lang="en-US" altLang="en-US" sz="1200" i="0">
                <a:latin typeface="Arial" panose="020B0604020202020204" pitchFamily="34" charset="0"/>
              </a:rPr>
              <a:pPr eaLnBrk="1" hangingPunct="1"/>
              <a:t>22</a:t>
            </a:fld>
            <a:endParaRPr lang="en-US" altLang="en-US" sz="1200" i="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5300">
                                            <p:txEl>
                                              <p:pRg st="2" end="2"/>
                                            </p:txEl>
                                          </p:spTgt>
                                        </p:tgtEl>
                                        <p:attrNameLst>
                                          <p:attrName>style.visibility</p:attrName>
                                        </p:attrNameLst>
                                      </p:cBhvr>
                                      <p:to>
                                        <p:strVal val="visible"/>
                                      </p:to>
                                    </p:set>
                                    <p:animEffect transition="in" filter="wipe(up)">
                                      <p:cBhvr>
                                        <p:cTn id="7" dur="500"/>
                                        <p:tgtEl>
                                          <p:spTgt spid="55300">
                                            <p:txEl>
                                              <p:pRg st="2" end="2"/>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55300">
                                            <p:txEl>
                                              <p:pRg st="3" end="3"/>
                                            </p:txEl>
                                          </p:spTgt>
                                        </p:tgtEl>
                                        <p:attrNameLst>
                                          <p:attrName>style.visibility</p:attrName>
                                        </p:attrNameLst>
                                      </p:cBhvr>
                                      <p:to>
                                        <p:strVal val="visible"/>
                                      </p:to>
                                    </p:set>
                                    <p:animEffect transition="in" filter="wipe(up)">
                                      <p:cBhvr>
                                        <p:cTn id="10" dur="500"/>
                                        <p:tgtEl>
                                          <p:spTgt spid="5530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68C0BE34-31E0-4254-BD8C-FB957D78F376}" type="slidenum">
              <a:rPr lang="en-US" altLang="en-US" sz="1200" i="0">
                <a:latin typeface="Arial" panose="020B0604020202020204" pitchFamily="34" charset="0"/>
              </a:rPr>
              <a:pPr/>
              <a:t>23</a:t>
            </a:fld>
            <a:endParaRPr lang="en-US" altLang="en-US" sz="1200" i="0">
              <a:latin typeface="Arial" panose="020B0604020202020204" pitchFamily="34" charset="0"/>
            </a:endParaRPr>
          </a:p>
        </p:txBody>
      </p:sp>
      <p:sp>
        <p:nvSpPr>
          <p:cNvPr id="5017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12.13:  </a:t>
            </a:r>
            <a:r>
              <a:rPr lang="en-US" altLang="en-US" sz="2000">
                <a:latin typeface="Times-BoldItalic"/>
              </a:rPr>
              <a:t>Flow diagram for the CSMA/CD</a:t>
            </a:r>
          </a:p>
        </p:txBody>
      </p:sp>
      <p:pic>
        <p:nvPicPr>
          <p:cNvPr id="563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524000"/>
            <a:ext cx="6586538"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524000"/>
            <a:ext cx="2762250"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13CF0D76-1A86-4860-971A-4B5FE344009E}" type="slidenum">
              <a:rPr lang="en-US" altLang="en-US" sz="1200" i="0">
                <a:latin typeface="Arial" panose="020B0604020202020204" pitchFamily="34" charset="0"/>
              </a:rPr>
              <a:pPr/>
              <a:t>24</a:t>
            </a:fld>
            <a:endParaRPr lang="en-US" altLang="en-US" sz="1200" i="0">
              <a:latin typeface="Arial" panose="020B0604020202020204" pitchFamily="34" charset="0"/>
            </a:endParaRPr>
          </a:p>
        </p:txBody>
      </p:sp>
      <p:sp>
        <p:nvSpPr>
          <p:cNvPr id="52227"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12.14:  </a:t>
            </a:r>
            <a:r>
              <a:rPr lang="en-US" altLang="en-US" sz="2000">
                <a:latin typeface="Times-BoldItalic"/>
              </a:rPr>
              <a:t>Energy level during transmission, idleness, or collision</a:t>
            </a:r>
          </a:p>
        </p:txBody>
      </p:sp>
      <p:pic>
        <p:nvPicPr>
          <p:cNvPr id="573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7788" y="2611438"/>
            <a:ext cx="6881812" cy="188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F9703D94-13B9-465E-BEED-AE72E30AA094}" type="slidenum">
              <a:rPr lang="en-US" altLang="en-US" sz="1200" i="0">
                <a:latin typeface="Arial" panose="020B0604020202020204" pitchFamily="34" charset="0"/>
              </a:rPr>
              <a:pPr/>
              <a:t>25</a:t>
            </a:fld>
            <a:endParaRPr lang="en-US" altLang="en-US" sz="1200" i="0">
              <a:latin typeface="Arial" panose="020B0604020202020204" pitchFamily="34" charset="0"/>
            </a:endParaRPr>
          </a:p>
        </p:txBody>
      </p:sp>
      <p:sp>
        <p:nvSpPr>
          <p:cNvPr id="54275"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76"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77"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78"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79"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80"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54281"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790950" cy="641350"/>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smtClean="0">
                <a:solidFill>
                  <a:schemeClr val="hlink"/>
                </a:solidFill>
                <a:effectLst>
                  <a:outerShdw blurRad="38100" dist="38100" dir="2700000" algn="tl">
                    <a:srgbClr val="C0C0C0"/>
                  </a:outerShdw>
                </a:effectLst>
                <a:latin typeface="Times New Roman" panose="02020603050405020304" pitchFamily="18" charset="0"/>
              </a:rPr>
              <a:t>12.12.4  CSMA/CA</a:t>
            </a:r>
          </a:p>
        </p:txBody>
      </p:sp>
      <p:sp>
        <p:nvSpPr>
          <p:cNvPr id="54283" name="Rectangle 10"/>
          <p:cNvSpPr>
            <a:spLocks noChangeArrowheads="1"/>
          </p:cNvSpPr>
          <p:nvPr/>
        </p:nvSpPr>
        <p:spPr bwMode="auto">
          <a:xfrm>
            <a:off x="381000" y="1293813"/>
            <a:ext cx="7924800" cy="30813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Carrier sense multiple access with collision avoidance (CSMA/CA) was invented for wireless networks. Collisions are avoided through the use of CSMA/CA’s three strategies: the interframe space, the contention window, and acknowledgments, as shown in Figure 12.15. We discuss RTS and CTS frames later.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6123F24E-2C7F-4879-8FA8-C939BA58418C}" type="slidenum">
              <a:rPr lang="en-US" altLang="en-US" sz="1200" i="0">
                <a:latin typeface="Arial" panose="020B0604020202020204" pitchFamily="34" charset="0"/>
              </a:rPr>
              <a:pPr/>
              <a:t>26</a:t>
            </a:fld>
            <a:endParaRPr lang="en-US" altLang="en-US" sz="1200" i="0">
              <a:latin typeface="Arial" panose="020B0604020202020204" pitchFamily="34" charset="0"/>
            </a:endParaRPr>
          </a:p>
        </p:txBody>
      </p:sp>
      <p:sp>
        <p:nvSpPr>
          <p:cNvPr id="56323"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12.15:  </a:t>
            </a:r>
            <a:r>
              <a:rPr lang="en-US" altLang="en-US" sz="2000">
                <a:latin typeface="Times-BoldItalic"/>
              </a:rPr>
              <a:t>Flow diagram for CSMA/CA</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838200"/>
            <a:ext cx="5305425" cy="542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F045FF72-653A-4762-BB6A-76FAD2AA249C}" type="slidenum">
              <a:rPr lang="en-US" altLang="en-US" sz="1200" i="0">
                <a:latin typeface="Arial" panose="020B0604020202020204" pitchFamily="34" charset="0"/>
              </a:rPr>
              <a:pPr/>
              <a:t>27</a:t>
            </a:fld>
            <a:endParaRPr lang="en-US" altLang="en-US" sz="1200" i="0">
              <a:latin typeface="Arial" panose="020B0604020202020204" pitchFamily="34" charset="0"/>
            </a:endParaRPr>
          </a:p>
        </p:txBody>
      </p:sp>
      <p:sp>
        <p:nvSpPr>
          <p:cNvPr id="58371"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12.16:  </a:t>
            </a:r>
            <a:r>
              <a:rPr lang="en-US" altLang="en-US" sz="2000">
                <a:latin typeface="Times-BoldItalic"/>
              </a:rPr>
              <a:t>Contention window</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057400"/>
            <a:ext cx="7489825" cy="223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08874852-D83B-4617-BF02-518370BFC92F}" type="slidenum">
              <a:rPr lang="en-US" altLang="en-US" sz="1200" i="0">
                <a:latin typeface="Arial" panose="020B0604020202020204" pitchFamily="34" charset="0"/>
              </a:rPr>
              <a:pPr/>
              <a:t>28</a:t>
            </a:fld>
            <a:endParaRPr lang="en-US" altLang="en-US" sz="1200" i="0">
              <a:latin typeface="Arial" panose="020B0604020202020204" pitchFamily="34" charset="0"/>
            </a:endParaRPr>
          </a:p>
        </p:txBody>
      </p:sp>
      <p:sp>
        <p:nvSpPr>
          <p:cNvPr id="60419" name="Rectangle 14"/>
          <p:cNvSpPr>
            <a:spLocks noChangeArrowheads="1"/>
          </p:cNvSpPr>
          <p:nvPr/>
        </p:nvSpPr>
        <p:spPr bwMode="auto">
          <a:xfrm>
            <a:off x="152400" y="133350"/>
            <a:ext cx="89916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12.17:  </a:t>
            </a:r>
            <a:r>
              <a:rPr lang="en-US" altLang="en-US" sz="2000">
                <a:latin typeface="Times-BoldItalic"/>
              </a:rPr>
              <a:t>CMACA and NAV</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438" y="987425"/>
            <a:ext cx="7269162"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70EC6CAD-1B14-4DC7-A3C2-2EEE9AEC0389}" type="slidenum">
              <a:rPr lang="en-US" altLang="en-US" sz="1200" i="0">
                <a:latin typeface="Arial" panose="020B0604020202020204" pitchFamily="34" charset="0"/>
              </a:rPr>
              <a:pPr/>
              <a:t>29</a:t>
            </a:fld>
            <a:endParaRPr lang="en-US" altLang="en-US" sz="1200" i="0">
              <a:latin typeface="Arial" panose="020B0604020202020204" pitchFamily="34" charset="0"/>
            </a:endParaRPr>
          </a:p>
        </p:txBody>
      </p:sp>
      <p:sp>
        <p:nvSpPr>
          <p:cNvPr id="911362"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1363" name="Text Box 3"/>
          <p:cNvSpPr txBox="1">
            <a:spLocks noChangeArrowheads="1"/>
          </p:cNvSpPr>
          <p:nvPr/>
        </p:nvSpPr>
        <p:spPr bwMode="auto">
          <a:xfrm>
            <a:off x="228600" y="406400"/>
            <a:ext cx="5932488" cy="1066800"/>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12-2   CONTROLLED  ACCESS</a:t>
            </a:r>
          </a:p>
          <a:p>
            <a:pPr marL="0" lvl="2">
              <a:defRPr/>
            </a:pPr>
            <a:endParaRPr lang="en-US" i="0" dirty="0">
              <a:effectLst>
                <a:outerShdw blurRad="38100" dist="38100" dir="2700000" algn="tl">
                  <a:srgbClr val="C0C0C0"/>
                </a:outerShdw>
              </a:effectLst>
              <a:latin typeface="Times" pitchFamily="18" charset="0"/>
            </a:endParaRPr>
          </a:p>
        </p:txBody>
      </p:sp>
      <p:sp>
        <p:nvSpPr>
          <p:cNvPr id="62469"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62470" name="Rectangle 8"/>
          <p:cNvSpPr>
            <a:spLocks noChangeArrowheads="1"/>
          </p:cNvSpPr>
          <p:nvPr/>
        </p:nvSpPr>
        <p:spPr bwMode="auto">
          <a:xfrm>
            <a:off x="381000" y="1658938"/>
            <a:ext cx="80772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In controlled access, the stations consult one another to find which station has the right to send. A station cannot send unless it has been authorized by other stations. We discuss</a:t>
            </a:r>
          </a:p>
          <a:p>
            <a:pPr algn="just"/>
            <a:r>
              <a:rPr lang="en-US" altLang="en-US">
                <a:latin typeface="Times-Roman"/>
              </a:rPr>
              <a:t>three controlled-access methods.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Rectangle 1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19" name="Rectangle 1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0" name="Rectangle 1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1" name="Rectangle 1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2" name="Rectangle 1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3" name="Rectangle 1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4" name="Rectangle 1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a:endParaRPr kumimoji="1" lang="en-US" altLang="en-US" sz="2400" b="0" i="0">
              <a:latin typeface="Tahoma" panose="020B0604030504040204" pitchFamily="34" charset="0"/>
            </a:endParaRPr>
          </a:p>
        </p:txBody>
      </p:sp>
      <p:sp>
        <p:nvSpPr>
          <p:cNvPr id="9225" name="Rectangle 21"/>
          <p:cNvSpPr>
            <a:spLocks noChangeArrowheads="1"/>
          </p:cNvSpPr>
          <p:nvPr/>
        </p:nvSpPr>
        <p:spPr bwMode="auto">
          <a:xfrm>
            <a:off x="1066800" y="-76200"/>
            <a:ext cx="49291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3600" i="0">
                <a:solidFill>
                  <a:srgbClr val="FF0000"/>
                </a:solidFill>
                <a:latin typeface="Arial" panose="020B0604020202020204" pitchFamily="34" charset="0"/>
              </a:rPr>
              <a:t>Chapter 12: Objective</a:t>
            </a:r>
          </a:p>
        </p:txBody>
      </p:sp>
      <p:sp>
        <p:nvSpPr>
          <p:cNvPr id="861215" name="Rectangle 31"/>
          <p:cNvSpPr>
            <a:spLocks noChangeArrowheads="1"/>
          </p:cNvSpPr>
          <p:nvPr/>
        </p:nvSpPr>
        <p:spPr bwMode="auto">
          <a:xfrm>
            <a:off x="152400" y="1447800"/>
            <a:ext cx="8991600" cy="1600200"/>
          </a:xfrm>
          <a:prstGeom prst="rect">
            <a:avLst/>
          </a:prstGeom>
          <a:noFill/>
          <a:ln w="9525">
            <a:noFill/>
            <a:miter lim="800000"/>
            <a:headEnd/>
            <a:tailEnd/>
          </a:ln>
          <a:effectLst/>
        </p:spPr>
        <p:txBody>
          <a:bodyPr/>
          <a:lstStyle/>
          <a:p>
            <a:pPr>
              <a:lnSpc>
                <a:spcPct val="150000"/>
              </a:lnSpc>
              <a:defRPr/>
            </a:pPr>
            <a:r>
              <a:rPr lang="en-US" dirty="0">
                <a:solidFill>
                  <a:srgbClr val="FF0000"/>
                </a:solidFill>
                <a:effectLst>
                  <a:outerShdw blurRad="38100" dist="38100" dir="2700000" algn="tl">
                    <a:srgbClr val="000000">
                      <a:alpha val="43137"/>
                    </a:srgbClr>
                  </a:outerShdw>
                </a:effectLst>
                <a:latin typeface="Times"/>
              </a:rPr>
              <a:t> </a:t>
            </a:r>
          </a:p>
          <a:p>
            <a:pPr algn="just">
              <a:lnSpc>
                <a:spcPct val="150000"/>
              </a:lnSpc>
              <a:defRPr/>
            </a:pPr>
            <a:endParaRPr lang="en-US" sz="2400"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a:p>
            <a:pPr algn="just">
              <a:lnSpc>
                <a:spcPct val="150000"/>
              </a:lnSpc>
              <a:defRPr/>
            </a:pPr>
            <a:endParaRPr lang="en-US" sz="2400" dirty="0">
              <a:solidFill>
                <a:srgbClr val="FF0000"/>
              </a:solidFill>
              <a:effectLst>
                <a:outerShdw blurRad="38100" dist="38100" dir="2700000" algn="tl">
                  <a:srgbClr val="000000">
                    <a:alpha val="43137"/>
                  </a:srgbClr>
                </a:outerShdw>
              </a:effectLst>
              <a:latin typeface="Times"/>
            </a:endParaRPr>
          </a:p>
          <a:p>
            <a:pPr marL="457200" indent="-457200" algn="just">
              <a:lnSpc>
                <a:spcPct val="150000"/>
              </a:lnSpc>
              <a:spcBef>
                <a:spcPct val="50000"/>
              </a:spcBef>
              <a:buClr>
                <a:schemeClr val="hlink"/>
              </a:buClr>
              <a:defRPr/>
            </a:pPr>
            <a: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t/>
            </a:r>
            <a:br>
              <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rPr>
            </a:br>
            <a:endParaRPr lang="en-US" sz="2400" i="0" dirty="0">
              <a:solidFill>
                <a:srgbClr val="FF0000"/>
              </a:solidFill>
              <a:effectLst>
                <a:outerShdw blurRad="38100" dist="38100" dir="2700000" algn="tl">
                  <a:srgbClr val="000000">
                    <a:alpha val="43137"/>
                  </a:srgbClr>
                </a:outerShdw>
              </a:effectLst>
              <a:latin typeface="Palatino" pitchFamily="18" charset="0"/>
              <a:ea typeface="Adobe Fangsong Std R" pitchFamily="18" charset="-128"/>
              <a:cs typeface="Adobe Arabic" pitchFamily="18" charset="-78"/>
            </a:endParaRPr>
          </a:p>
        </p:txBody>
      </p:sp>
      <p:sp>
        <p:nvSpPr>
          <p:cNvPr id="14" name="Rectangle 7"/>
          <p:cNvSpPr>
            <a:spLocks noChangeArrowheads="1"/>
          </p:cNvSpPr>
          <p:nvPr/>
        </p:nvSpPr>
        <p:spPr bwMode="auto">
          <a:xfrm>
            <a:off x="76200" y="1143000"/>
            <a:ext cx="86868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first section discusses random-access protocols. Four protocols, ALOHA, CSMA, CSMA/CD, and CSMA/CA, are described in this section. These protocols are mostly used in LANs and WANs, which we discuss in future chapters. </a:t>
            </a:r>
          </a:p>
        </p:txBody>
      </p:sp>
      <p:sp>
        <p:nvSpPr>
          <p:cNvPr id="12" name="Rectangle 7"/>
          <p:cNvSpPr>
            <a:spLocks noChangeArrowheads="1"/>
          </p:cNvSpPr>
          <p:nvPr/>
        </p:nvSpPr>
        <p:spPr bwMode="auto">
          <a:xfrm>
            <a:off x="76200" y="2819400"/>
            <a:ext cx="86868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second section discusses controlled-access protocols. Three protocols, reservation, polling, and token-passing, are described in this section. Some of these protocol are used in LANs, but others have some historical value.</a:t>
            </a:r>
          </a:p>
        </p:txBody>
      </p:sp>
      <p:sp>
        <p:nvSpPr>
          <p:cNvPr id="13" name="Rectangle 7"/>
          <p:cNvSpPr>
            <a:spLocks noChangeArrowheads="1"/>
          </p:cNvSpPr>
          <p:nvPr/>
        </p:nvSpPr>
        <p:spPr bwMode="auto">
          <a:xfrm>
            <a:off x="76200" y="4800600"/>
            <a:ext cx="86868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spcBef>
                <a:spcPct val="50000"/>
              </a:spcBef>
              <a:spcAft>
                <a:spcPct val="50000"/>
              </a:spcAft>
              <a:buClr>
                <a:schemeClr val="folHlink"/>
              </a:buClr>
              <a:buFont typeface="Wingdings" panose="05000000000000000000" pitchFamily="2" charset="2"/>
              <a:buChar char="q"/>
            </a:pPr>
            <a:r>
              <a:rPr lang="en-US" altLang="en-US" sz="2400">
                <a:solidFill>
                  <a:srgbClr val="002060"/>
                </a:solidFill>
                <a:latin typeface="Times New Roman" panose="02020603050405020304" pitchFamily="18" charset="0"/>
              </a:rPr>
              <a:t> The third section discusses channelization protocols. Three protocols, FDMA, TDMA, and CDMA are described in this section. These protocols are used in cellular telephony, which we discuss in Chapter 16.</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72E54E79-BE19-44B6-8157-F3408613A9B0}" type="slidenum">
              <a:rPr lang="en-US" altLang="en-US" sz="1200" i="0">
                <a:latin typeface="Arial" panose="020B0604020202020204" pitchFamily="34" charset="0"/>
              </a:rPr>
              <a:pPr/>
              <a:t>30</a:t>
            </a:fld>
            <a:endParaRPr lang="en-US" altLang="en-US" sz="1200" i="0">
              <a:latin typeface="Arial" panose="020B0604020202020204" pitchFamily="34" charset="0"/>
            </a:endParaRPr>
          </a:p>
        </p:txBody>
      </p:sp>
      <p:sp>
        <p:nvSpPr>
          <p:cNvPr id="64515"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16"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17"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18"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19"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20"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4521"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7909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12.2.1  Reservation</a:t>
            </a:r>
          </a:p>
        </p:txBody>
      </p:sp>
      <p:sp>
        <p:nvSpPr>
          <p:cNvPr id="64523" name="Rectangle 10"/>
          <p:cNvSpPr>
            <a:spLocks noChangeArrowheads="1"/>
          </p:cNvSpPr>
          <p:nvPr/>
        </p:nvSpPr>
        <p:spPr bwMode="auto">
          <a:xfrm>
            <a:off x="381000" y="1293813"/>
            <a:ext cx="7924800" cy="1800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In the reservation method, a station needs to make a reservation before sending data. Time is divided into intervals. In each interval, a reservation frame precedes the data frames sent in that interval.</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E3EDDD14-BBC6-4F8B-9FDF-A7A047554AEA}" type="slidenum">
              <a:rPr lang="en-US" altLang="en-US" sz="1200" i="0">
                <a:latin typeface="Arial" panose="020B0604020202020204" pitchFamily="34" charset="0"/>
              </a:rPr>
              <a:pPr/>
              <a:t>31</a:t>
            </a:fld>
            <a:endParaRPr lang="en-US" altLang="en-US" sz="1200" i="0">
              <a:latin typeface="Arial" panose="020B0604020202020204" pitchFamily="34" charset="0"/>
            </a:endParaRPr>
          </a:p>
        </p:txBody>
      </p:sp>
      <p:sp>
        <p:nvSpPr>
          <p:cNvPr id="66563"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12.18:  </a:t>
            </a:r>
            <a:r>
              <a:rPr lang="en-US" altLang="en-US" sz="2000">
                <a:latin typeface="Times-BoldItalic"/>
              </a:rPr>
              <a:t>Reservation access method</a:t>
            </a:r>
          </a:p>
        </p:txBody>
      </p:sp>
      <p:pic>
        <p:nvPicPr>
          <p:cNvPr id="593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200400"/>
            <a:ext cx="7710488" cy="202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86FBA9D4-AA2E-4B5D-82B5-ABBB7E3B44EC}" type="slidenum">
              <a:rPr lang="en-US" altLang="en-US" sz="1200" i="0">
                <a:latin typeface="Arial" panose="020B0604020202020204" pitchFamily="34" charset="0"/>
              </a:rPr>
              <a:pPr/>
              <a:t>32</a:t>
            </a:fld>
            <a:endParaRPr lang="en-US" altLang="en-US" sz="1200" i="0">
              <a:latin typeface="Arial" panose="020B0604020202020204" pitchFamily="34" charset="0"/>
            </a:endParaRPr>
          </a:p>
        </p:txBody>
      </p:sp>
      <p:sp>
        <p:nvSpPr>
          <p:cNvPr id="6861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861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861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861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861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861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6861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29273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12.2.2  Polling</a:t>
            </a:r>
          </a:p>
        </p:txBody>
      </p:sp>
      <p:sp>
        <p:nvSpPr>
          <p:cNvPr id="68619" name="Rectangle 10"/>
          <p:cNvSpPr>
            <a:spLocks noChangeArrowheads="1"/>
          </p:cNvSpPr>
          <p:nvPr/>
        </p:nvSpPr>
        <p:spPr bwMode="auto">
          <a:xfrm>
            <a:off x="381000" y="1293813"/>
            <a:ext cx="7924800" cy="3935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Polling works with topologies in which one device is designated as a primary station and the other devices are secondary stations. All data exchanges must be made through the primary device even when the ultimate destination is a secondary device. The primary device controls the link; the secondary devices follow its instructions. It is up to the primary</a:t>
            </a:r>
          </a:p>
          <a:p>
            <a:pPr algn="just"/>
            <a:r>
              <a:rPr lang="en-US" altLang="en-US" sz="2800">
                <a:latin typeface="Times New Roman" panose="02020603050405020304" pitchFamily="18" charset="0"/>
              </a:rPr>
              <a:t>device to determine which device is allowed to use the channel at a given time.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E307DEE0-5A72-41EC-B816-A76B5F289A89}" type="slidenum">
              <a:rPr lang="en-US" altLang="en-US" sz="1200" i="0">
                <a:latin typeface="Arial" panose="020B0604020202020204" pitchFamily="34" charset="0"/>
              </a:rPr>
              <a:pPr/>
              <a:t>33</a:t>
            </a:fld>
            <a:endParaRPr lang="en-US" altLang="en-US" sz="1200" i="0">
              <a:latin typeface="Arial" panose="020B0604020202020204" pitchFamily="34" charset="0"/>
            </a:endParaRPr>
          </a:p>
        </p:txBody>
      </p:sp>
      <p:sp>
        <p:nvSpPr>
          <p:cNvPr id="7065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12.19:  </a:t>
            </a:r>
            <a:r>
              <a:rPr lang="en-US" altLang="en-US" sz="2000">
                <a:latin typeface="Times-BoldItalic"/>
              </a:rPr>
              <a:t>Select and poll functions in polling-access method</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76400"/>
            <a:ext cx="3527425"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8050" y="2743200"/>
            <a:ext cx="29257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0438" y="3200400"/>
            <a:ext cx="2925762"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3571875"/>
            <a:ext cx="2925763"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42975" y="4038600"/>
            <a:ext cx="2925763"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44688" y="1277938"/>
            <a:ext cx="852487"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9200" y="1692275"/>
            <a:ext cx="3581400" cy="371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7000" y="1277938"/>
            <a:ext cx="56515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1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326063" y="3760788"/>
            <a:ext cx="292576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Picture 1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394325" y="4114800"/>
            <a:ext cx="28352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Picture 1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359400" y="4648200"/>
            <a:ext cx="2835275"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Picture 1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313363" y="2597150"/>
            <a:ext cx="2011362"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Picture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287963" y="2943225"/>
            <a:ext cx="210343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10CE3EC5-7D15-4521-886B-22415EE74BFF}" type="slidenum">
              <a:rPr lang="en-US" altLang="en-US" sz="1200" i="0">
                <a:latin typeface="Arial" panose="020B0604020202020204" pitchFamily="34" charset="0"/>
              </a:rPr>
              <a:pPr/>
              <a:t>34</a:t>
            </a:fld>
            <a:endParaRPr lang="en-US" altLang="en-US" sz="1200" i="0">
              <a:latin typeface="Arial" panose="020B0604020202020204" pitchFamily="34" charset="0"/>
            </a:endParaRPr>
          </a:p>
        </p:txBody>
      </p:sp>
      <p:sp>
        <p:nvSpPr>
          <p:cNvPr id="72707"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2708"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2709"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2710"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2711"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2712"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2713"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43370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12.2.3  Token Passing</a:t>
            </a:r>
          </a:p>
        </p:txBody>
      </p:sp>
      <p:sp>
        <p:nvSpPr>
          <p:cNvPr id="72715" name="Rectangle 10"/>
          <p:cNvSpPr>
            <a:spLocks noChangeArrowheads="1"/>
          </p:cNvSpPr>
          <p:nvPr/>
        </p:nvSpPr>
        <p:spPr bwMode="auto">
          <a:xfrm>
            <a:off x="381000" y="1293813"/>
            <a:ext cx="7924800" cy="2654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In the token-passing method, the stations in a network are organized in a logical ring. In other words, for each station, there is a predecessor and a successor. The predecessor is the station which is logically before the station in the ring; the successor is the station which is after the station in the ring.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0B6EEC95-9CA2-4F8D-8A2E-E694F2EA3FE2}" type="slidenum">
              <a:rPr lang="en-US" altLang="en-US" sz="1200" i="0">
                <a:latin typeface="Arial" panose="020B0604020202020204" pitchFamily="34" charset="0"/>
              </a:rPr>
              <a:pPr/>
              <a:t>35</a:t>
            </a:fld>
            <a:endParaRPr lang="en-US" altLang="en-US" sz="1200" i="0">
              <a:latin typeface="Arial" panose="020B0604020202020204" pitchFamily="34" charset="0"/>
            </a:endParaRPr>
          </a:p>
        </p:txBody>
      </p:sp>
      <p:sp>
        <p:nvSpPr>
          <p:cNvPr id="74755" name="Rectangle 14"/>
          <p:cNvSpPr>
            <a:spLocks noChangeArrowheads="1"/>
          </p:cNvSpPr>
          <p:nvPr/>
        </p:nvSpPr>
        <p:spPr bwMode="auto">
          <a:xfrm>
            <a:off x="152400" y="-17463"/>
            <a:ext cx="8839200" cy="70167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12.20:  </a:t>
            </a:r>
            <a:r>
              <a:rPr lang="en-US" altLang="en-US" sz="2000">
                <a:latin typeface="Times-BoldItalic"/>
              </a:rPr>
              <a:t>Logical ring and physical topology in token-passing   </a:t>
            </a:r>
          </a:p>
          <a:p>
            <a:r>
              <a:rPr lang="en-US" altLang="en-US" sz="2000">
                <a:latin typeface="Times-BoldItalic"/>
              </a:rPr>
              <a:t>                      access method</a:t>
            </a:r>
          </a:p>
        </p:txBody>
      </p:sp>
      <p:pic>
        <p:nvPicPr>
          <p:cNvPr id="614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013" y="1600200"/>
            <a:ext cx="2557462"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1600200"/>
            <a:ext cx="2557463"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0013" y="4283075"/>
            <a:ext cx="2557462" cy="20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4267200"/>
            <a:ext cx="1997075"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FDEDFD8F-D436-40D2-B5C1-A06A1EE00203}" type="slidenum">
              <a:rPr lang="en-US" altLang="en-US" sz="1200" i="0">
                <a:latin typeface="Arial" panose="020B0604020202020204" pitchFamily="34" charset="0"/>
              </a:rPr>
              <a:pPr/>
              <a:t>36</a:t>
            </a:fld>
            <a:endParaRPr lang="en-US" altLang="en-US" sz="1200" i="0">
              <a:latin typeface="Arial" panose="020B0604020202020204" pitchFamily="34" charset="0"/>
            </a:endParaRPr>
          </a:p>
        </p:txBody>
      </p:sp>
      <p:sp>
        <p:nvSpPr>
          <p:cNvPr id="917506"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7507" name="Text Box 3"/>
          <p:cNvSpPr txBox="1">
            <a:spLocks noChangeArrowheads="1"/>
          </p:cNvSpPr>
          <p:nvPr/>
        </p:nvSpPr>
        <p:spPr bwMode="auto">
          <a:xfrm>
            <a:off x="228600" y="406400"/>
            <a:ext cx="4929188" cy="579438"/>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New Roman" pitchFamily="18" charset="0"/>
                <a:cs typeface="Times New Roman" pitchFamily="18" charset="0"/>
              </a:rPr>
              <a:t>12-3  CHANNELIZATION</a:t>
            </a:r>
          </a:p>
        </p:txBody>
      </p:sp>
      <p:sp>
        <p:nvSpPr>
          <p:cNvPr id="76805"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76806" name="Rectangle 7"/>
          <p:cNvSpPr>
            <a:spLocks noChangeArrowheads="1"/>
          </p:cNvSpPr>
          <p:nvPr/>
        </p:nvSpPr>
        <p:spPr bwMode="auto">
          <a:xfrm>
            <a:off x="381000" y="1765300"/>
            <a:ext cx="8153400"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Channelization (or channel partition, as it is sometimes called) is a multiple-access</a:t>
            </a:r>
          </a:p>
          <a:p>
            <a:pPr algn="just"/>
            <a:r>
              <a:rPr lang="en-US" altLang="en-US">
                <a:latin typeface="Times-Roman"/>
              </a:rPr>
              <a:t>method in which the available bandwidth of a link is shared in time, frequency, or</a:t>
            </a:r>
          </a:p>
          <a:p>
            <a:pPr algn="just"/>
            <a:r>
              <a:rPr lang="en-US" altLang="en-US">
                <a:latin typeface="Times-Roman"/>
              </a:rPr>
              <a:t>through code, among different stations. In this section, we discuss three protocols: FDMA, TDMA, and CDMA.</a:t>
            </a:r>
            <a:endParaRPr lang="en-US"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BF98F74E-DFE6-489C-8E75-6FF0782C90A8}" type="slidenum">
              <a:rPr lang="en-US" altLang="en-US" sz="1200" i="0">
                <a:latin typeface="Arial" panose="020B0604020202020204" pitchFamily="34" charset="0"/>
              </a:rPr>
              <a:pPr/>
              <a:t>37</a:t>
            </a:fld>
            <a:endParaRPr lang="en-US" altLang="en-US" sz="1200" i="0">
              <a:latin typeface="Arial" panose="020B0604020202020204" pitchFamily="34" charset="0"/>
            </a:endParaRPr>
          </a:p>
        </p:txBody>
      </p:sp>
      <p:sp>
        <p:nvSpPr>
          <p:cNvPr id="78851"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2"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3"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4"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5"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6"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78857"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273175" y="22225"/>
            <a:ext cx="32448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smtClean="0">
                <a:solidFill>
                  <a:schemeClr val="hlink"/>
                </a:solidFill>
                <a:effectLst>
                  <a:outerShdw blurRad="38100" dist="38100" dir="2700000" algn="tl">
                    <a:srgbClr val="000000">
                      <a:alpha val="43137"/>
                    </a:srgbClr>
                  </a:outerShdw>
                </a:effectLst>
                <a:latin typeface="Times New Roman" pitchFamily="18" charset="0"/>
              </a:rPr>
              <a:t>12.3.1     FDMA</a:t>
            </a:r>
            <a:endParaRPr lang="en-US" sz="3600" dirty="0">
              <a:solidFill>
                <a:schemeClr val="hlink"/>
              </a:solidFill>
              <a:effectLst>
                <a:outerShdw blurRad="38100" dist="38100" dir="2700000" algn="tl">
                  <a:srgbClr val="000000">
                    <a:alpha val="43137"/>
                  </a:srgbClr>
                </a:outerShdw>
              </a:effectLst>
              <a:latin typeface="Times New Roman" pitchFamily="18" charset="0"/>
            </a:endParaRPr>
          </a:p>
        </p:txBody>
      </p:sp>
      <p:sp>
        <p:nvSpPr>
          <p:cNvPr id="78859" name="Rectangle 10"/>
          <p:cNvSpPr>
            <a:spLocks noChangeArrowheads="1"/>
          </p:cNvSpPr>
          <p:nvPr/>
        </p:nvSpPr>
        <p:spPr bwMode="auto">
          <a:xfrm>
            <a:off x="381000" y="1293813"/>
            <a:ext cx="7924800" cy="30813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In frequency-division multiple access (FDMA), the available bandwidth is divided into frequency bands. Each station is allocated a band to send its data. In other words, each band is reserved for a specific station, and it belongs to the station all the time. Each station also uses a bandpass filter to confine the transmitter frequencies. To prevent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AB33D86C-D5F4-454F-A740-6FD12792590F}" type="slidenum">
              <a:rPr lang="en-US" altLang="en-US" sz="1200" i="0">
                <a:latin typeface="Arial" panose="020B0604020202020204" pitchFamily="34" charset="0"/>
              </a:rPr>
              <a:pPr/>
              <a:t>38</a:t>
            </a:fld>
            <a:endParaRPr lang="en-US" altLang="en-US" sz="1200" i="0">
              <a:latin typeface="Arial" panose="020B0604020202020204" pitchFamily="34" charset="0"/>
            </a:endParaRPr>
          </a:p>
        </p:txBody>
      </p:sp>
      <p:sp>
        <p:nvSpPr>
          <p:cNvPr id="8089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12.21:  </a:t>
            </a:r>
            <a:r>
              <a:rPr lang="en-US" altLang="en-US" sz="2000">
                <a:latin typeface="Times-BoldItalic"/>
              </a:rPr>
              <a:t>Frequency-division multiple access (FDMA)</a:t>
            </a:r>
          </a:p>
        </p:txBody>
      </p:sp>
      <p:pic>
        <p:nvPicPr>
          <p:cNvPr id="809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713" y="1295400"/>
            <a:ext cx="8599487"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0BC25810-0408-4469-918A-6575FD0B7CAE}" type="slidenum">
              <a:rPr lang="en-US" altLang="en-US" sz="1200" i="0">
                <a:latin typeface="Arial" panose="020B0604020202020204" pitchFamily="34" charset="0"/>
              </a:rPr>
              <a:pPr/>
              <a:t>39</a:t>
            </a:fld>
            <a:endParaRPr lang="en-US" altLang="en-US" sz="1200" i="0">
              <a:latin typeface="Arial" panose="020B0604020202020204" pitchFamily="34" charset="0"/>
            </a:endParaRPr>
          </a:p>
        </p:txBody>
      </p:sp>
      <p:sp>
        <p:nvSpPr>
          <p:cNvPr id="82947"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948"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949"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950"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951"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952"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953"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28765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12.3.2  TDMA</a:t>
            </a:r>
          </a:p>
        </p:txBody>
      </p:sp>
      <p:sp>
        <p:nvSpPr>
          <p:cNvPr id="82955" name="Rectangle 10"/>
          <p:cNvSpPr>
            <a:spLocks noChangeArrowheads="1"/>
          </p:cNvSpPr>
          <p:nvPr/>
        </p:nvSpPr>
        <p:spPr bwMode="auto">
          <a:xfrm>
            <a:off x="381000" y="1293813"/>
            <a:ext cx="7924800" cy="2654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In time-division multiple access (TDMA), the stations share the bandwidth of the channel in time. Each station is allocated a time slot during which it can send data. Each station transmits its data in its assigned time slot. Figure 12.22 shows the idea behind TDMA.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0543B6F0-BFD5-4810-8880-2483B10B748E}" type="slidenum">
              <a:rPr lang="en-US" altLang="en-US" sz="1200" i="0">
                <a:latin typeface="Arial" panose="020B0604020202020204" pitchFamily="34" charset="0"/>
              </a:rPr>
              <a:pPr/>
              <a:t>4</a:t>
            </a:fld>
            <a:endParaRPr lang="en-US" altLang="en-US" sz="1200" i="0">
              <a:latin typeface="Arial" panose="020B0604020202020204" pitchFamily="34" charset="0"/>
            </a:endParaRPr>
          </a:p>
        </p:txBody>
      </p:sp>
      <p:sp>
        <p:nvSpPr>
          <p:cNvPr id="11267"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12.1:  </a:t>
            </a:r>
            <a:r>
              <a:rPr lang="en-US" altLang="en-US" sz="2000">
                <a:latin typeface="Times-BoldItalic"/>
              </a:rPr>
              <a:t>Taxonomy of multiple-access protocols</a:t>
            </a:r>
          </a:p>
        </p:txBody>
      </p:sp>
      <p:pic>
        <p:nvPicPr>
          <p:cNvPr id="440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3" y="1714500"/>
            <a:ext cx="8453437"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475" y="3352800"/>
            <a:ext cx="7834313"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80DA1140-8F2E-4020-B4F4-41710A046DF2}" type="slidenum">
              <a:rPr lang="en-US" altLang="en-US" sz="1200" i="0">
                <a:latin typeface="Arial" panose="020B0604020202020204" pitchFamily="34" charset="0"/>
              </a:rPr>
              <a:pPr/>
              <a:t>40</a:t>
            </a:fld>
            <a:endParaRPr lang="en-US" altLang="en-US" sz="1200" i="0">
              <a:latin typeface="Arial" panose="020B0604020202020204" pitchFamily="34" charset="0"/>
            </a:endParaRPr>
          </a:p>
        </p:txBody>
      </p:sp>
      <p:sp>
        <p:nvSpPr>
          <p:cNvPr id="84995"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12.22:  </a:t>
            </a:r>
            <a:r>
              <a:rPr lang="en-US" altLang="en-US" sz="2000">
                <a:latin typeface="Times-BoldItalic"/>
              </a:rPr>
              <a:t>Time-division multiple access (TDMA)</a:t>
            </a:r>
          </a:p>
        </p:txBody>
      </p:sp>
      <p:pic>
        <p:nvPicPr>
          <p:cNvPr id="849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1066800"/>
            <a:ext cx="8658225" cy="498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08C3EA77-BD8A-449D-96B5-B801255FBE3F}" type="slidenum">
              <a:rPr lang="en-US" altLang="en-US" sz="1200" i="0">
                <a:latin typeface="Arial" panose="020B0604020202020204" pitchFamily="34" charset="0"/>
              </a:rPr>
              <a:pPr/>
              <a:t>41</a:t>
            </a:fld>
            <a:endParaRPr lang="en-US" altLang="en-US" sz="1200" i="0">
              <a:latin typeface="Arial" panose="020B0604020202020204" pitchFamily="34" charset="0"/>
            </a:endParaRPr>
          </a:p>
        </p:txBody>
      </p:sp>
      <p:sp>
        <p:nvSpPr>
          <p:cNvPr id="8704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704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2901950" cy="641350"/>
          </a:xfrm>
          <a:prstGeom prst="rect">
            <a:avLst/>
          </a:prstGeom>
          <a:noFill/>
          <a:ln>
            <a:noFill/>
          </a:ln>
          <a:extLst/>
        </p:spPr>
        <p:txBody>
          <a:bodyPr wrap="none">
            <a:spAutoFit/>
          </a:bodyPr>
          <a:lstStyle>
            <a:lvl1pPr>
              <a:defRPr sz="3200" b="1" i="1">
                <a:solidFill>
                  <a:schemeClr val="tx1"/>
                </a:solidFill>
                <a:latin typeface="Baby Kruffy" pitchFamily="2" charset="0"/>
              </a:defRPr>
            </a:lvl1pPr>
            <a:lvl2pPr marL="742950" indent="-285750">
              <a:defRPr sz="3200" b="1" i="1">
                <a:solidFill>
                  <a:schemeClr val="tx1"/>
                </a:solidFill>
                <a:latin typeface="Baby Kruffy" pitchFamily="2" charset="0"/>
              </a:defRPr>
            </a:lvl2pPr>
            <a:lvl3pPr marL="1143000" indent="-228600">
              <a:defRPr sz="3200" b="1" i="1">
                <a:solidFill>
                  <a:schemeClr val="tx1"/>
                </a:solidFill>
                <a:latin typeface="Baby Kruffy" pitchFamily="2" charset="0"/>
              </a:defRPr>
            </a:lvl3pPr>
            <a:lvl4pPr marL="1600200" indent="-228600">
              <a:defRPr sz="3200" b="1" i="1">
                <a:solidFill>
                  <a:schemeClr val="tx1"/>
                </a:solidFill>
                <a:latin typeface="Baby Kruffy" pitchFamily="2" charset="0"/>
              </a:defRPr>
            </a:lvl4pPr>
            <a:lvl5pPr marL="2057400" indent="-228600">
              <a:defRPr sz="3200" b="1" i="1">
                <a:solidFill>
                  <a:schemeClr val="tx1"/>
                </a:solidFill>
                <a:latin typeface="Baby Kruffy" pitchFamily="2" charset="0"/>
              </a:defRPr>
            </a:lvl5pPr>
            <a:lvl6pPr marL="2514600" indent="-228600" eaLnBrk="0" fontAlgn="base" hangingPunct="0">
              <a:spcBef>
                <a:spcPct val="0"/>
              </a:spcBef>
              <a:spcAft>
                <a:spcPct val="0"/>
              </a:spcAft>
              <a:defRPr sz="3200" b="1" i="1">
                <a:solidFill>
                  <a:schemeClr val="tx1"/>
                </a:solidFill>
                <a:latin typeface="Baby Kruffy" pitchFamily="2" charset="0"/>
              </a:defRPr>
            </a:lvl6pPr>
            <a:lvl7pPr marL="2971800" indent="-228600" eaLnBrk="0" fontAlgn="base" hangingPunct="0">
              <a:spcBef>
                <a:spcPct val="0"/>
              </a:spcBef>
              <a:spcAft>
                <a:spcPct val="0"/>
              </a:spcAft>
              <a:defRPr sz="3200" b="1" i="1">
                <a:solidFill>
                  <a:schemeClr val="tx1"/>
                </a:solidFill>
                <a:latin typeface="Baby Kruffy" pitchFamily="2" charset="0"/>
              </a:defRPr>
            </a:lvl7pPr>
            <a:lvl8pPr marL="3429000" indent="-228600" eaLnBrk="0" fontAlgn="base" hangingPunct="0">
              <a:spcBef>
                <a:spcPct val="0"/>
              </a:spcBef>
              <a:spcAft>
                <a:spcPct val="0"/>
              </a:spcAft>
              <a:defRPr sz="3200" b="1" i="1">
                <a:solidFill>
                  <a:schemeClr val="tx1"/>
                </a:solidFill>
                <a:latin typeface="Baby Kruffy" pitchFamily="2" charset="0"/>
              </a:defRPr>
            </a:lvl8pPr>
            <a:lvl9pPr marL="3886200" indent="-228600" eaLnBrk="0" fontAlgn="base" hangingPunct="0">
              <a:spcBef>
                <a:spcPct val="0"/>
              </a:spcBef>
              <a:spcAft>
                <a:spcPct val="0"/>
              </a:spcAft>
              <a:defRPr sz="3200" b="1" i="1">
                <a:solidFill>
                  <a:schemeClr val="tx1"/>
                </a:solidFill>
                <a:latin typeface="Baby Kruffy" pitchFamily="2" charset="0"/>
              </a:defRPr>
            </a:lvl9pPr>
          </a:lstStyle>
          <a:p>
            <a:pPr>
              <a:defRPr/>
            </a:pPr>
            <a:r>
              <a:rPr lang="en-US" sz="3600" dirty="0">
                <a:solidFill>
                  <a:schemeClr val="hlink"/>
                </a:solidFill>
                <a:effectLst>
                  <a:outerShdw blurRad="38100" dist="38100" dir="2700000" algn="tl">
                    <a:srgbClr val="000000">
                      <a:alpha val="43137"/>
                    </a:srgbClr>
                  </a:outerShdw>
                </a:effectLst>
                <a:latin typeface="Times New Roman" pitchFamily="18" charset="0"/>
              </a:rPr>
              <a:t>12.3.3  CDMA</a:t>
            </a:r>
          </a:p>
        </p:txBody>
      </p:sp>
      <p:sp>
        <p:nvSpPr>
          <p:cNvPr id="87051" name="Rectangle 10"/>
          <p:cNvSpPr>
            <a:spLocks noChangeArrowheads="1"/>
          </p:cNvSpPr>
          <p:nvPr/>
        </p:nvSpPr>
        <p:spPr bwMode="auto">
          <a:xfrm>
            <a:off x="381000" y="1293813"/>
            <a:ext cx="7924800" cy="3508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Code-division multiple access (CDMA) was conceived several decades ago. Recent advances in electronic technology have finally made its implementation possible. CDMA differs from FDMA in that only one channel occupies the entire bandwidth of the link. It differs from TDMA in that all stations can send data simultaneously; there is no timesharing.</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80CCE365-97D9-4BF6-9824-46EF8365AD03}" type="slidenum">
              <a:rPr lang="en-US" altLang="en-US" sz="1200" i="0">
                <a:latin typeface="Arial" panose="020B0604020202020204" pitchFamily="34" charset="0"/>
              </a:rPr>
              <a:pPr/>
              <a:t>42</a:t>
            </a:fld>
            <a:endParaRPr lang="en-US" altLang="en-US" sz="1200" i="0">
              <a:latin typeface="Arial" panose="020B0604020202020204" pitchFamily="34" charset="0"/>
            </a:endParaRPr>
          </a:p>
        </p:txBody>
      </p:sp>
      <p:sp>
        <p:nvSpPr>
          <p:cNvPr id="89091"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12.23:  </a:t>
            </a:r>
            <a:r>
              <a:rPr lang="en-US" altLang="en-US" sz="2000">
                <a:latin typeface="Times-BoldItalic"/>
              </a:rPr>
              <a:t>Simple idea of communication with code</a:t>
            </a:r>
          </a:p>
        </p:txBody>
      </p:sp>
      <p:pic>
        <p:nvPicPr>
          <p:cNvPr id="890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8" y="1457325"/>
            <a:ext cx="8482012"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D6E87950-3879-4797-A413-7559BC22E5FC}" type="slidenum">
              <a:rPr lang="en-US" altLang="en-US" sz="1200" i="0">
                <a:latin typeface="Arial" panose="020B0604020202020204" pitchFamily="34" charset="0"/>
              </a:rPr>
              <a:pPr/>
              <a:t>43</a:t>
            </a:fld>
            <a:endParaRPr lang="en-US" altLang="en-US" sz="1200" i="0">
              <a:latin typeface="Arial" panose="020B0604020202020204" pitchFamily="34" charset="0"/>
            </a:endParaRPr>
          </a:p>
        </p:txBody>
      </p:sp>
      <p:sp>
        <p:nvSpPr>
          <p:cNvPr id="9113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12.24:  </a:t>
            </a:r>
            <a:r>
              <a:rPr lang="en-US" altLang="en-US" sz="2000">
                <a:latin typeface="Times-BoldItalic"/>
              </a:rPr>
              <a:t>Chip sequences</a:t>
            </a:r>
          </a:p>
        </p:txBody>
      </p:sp>
      <p:pic>
        <p:nvPicPr>
          <p:cNvPr id="430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863725"/>
            <a:ext cx="6321425"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3984625"/>
            <a:ext cx="6321425"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78097318-B9E2-4320-8D2E-C35A3A6EFA42}" type="slidenum">
              <a:rPr lang="en-US" altLang="en-US" sz="1200" i="0">
                <a:latin typeface="Arial" panose="020B0604020202020204" pitchFamily="34" charset="0"/>
              </a:rPr>
              <a:pPr/>
              <a:t>44</a:t>
            </a:fld>
            <a:endParaRPr lang="en-US" altLang="en-US" sz="1200" i="0">
              <a:latin typeface="Arial" panose="020B0604020202020204" pitchFamily="34" charset="0"/>
            </a:endParaRPr>
          </a:p>
        </p:txBody>
      </p:sp>
      <p:sp>
        <p:nvSpPr>
          <p:cNvPr id="93187"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12.25:  </a:t>
            </a:r>
            <a:r>
              <a:rPr lang="en-US" altLang="en-US" sz="2000">
                <a:latin typeface="Times-BoldItalic"/>
              </a:rPr>
              <a:t>Data representation in CDMA</a:t>
            </a:r>
          </a:p>
        </p:txBody>
      </p:sp>
      <p:pic>
        <p:nvPicPr>
          <p:cNvPr id="440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638" y="2108200"/>
            <a:ext cx="689292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6038" y="3786188"/>
            <a:ext cx="3286125"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E622B63D-EA40-48B7-ABCC-BA466F45F2A4}" type="slidenum">
              <a:rPr lang="en-US" altLang="en-US" sz="1200" i="0">
                <a:latin typeface="Arial" panose="020B0604020202020204" pitchFamily="34" charset="0"/>
              </a:rPr>
              <a:pPr/>
              <a:t>45</a:t>
            </a:fld>
            <a:endParaRPr lang="en-US" altLang="en-US" sz="1200" i="0">
              <a:latin typeface="Arial" panose="020B0604020202020204" pitchFamily="34" charset="0"/>
            </a:endParaRPr>
          </a:p>
        </p:txBody>
      </p:sp>
      <p:sp>
        <p:nvSpPr>
          <p:cNvPr id="95235"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12.26:  </a:t>
            </a:r>
            <a:r>
              <a:rPr lang="en-US" altLang="en-US" sz="2000">
                <a:latin typeface="Times-BoldItalic"/>
              </a:rPr>
              <a:t>Sharing channel in CDMA</a:t>
            </a:r>
          </a:p>
        </p:txBody>
      </p:sp>
      <p:pic>
        <p:nvPicPr>
          <p:cNvPr id="9523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175" y="1204913"/>
            <a:ext cx="8378825" cy="435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97AE252F-617C-4315-9944-42BE96E6341E}" type="slidenum">
              <a:rPr lang="en-US" altLang="en-US" sz="1200" i="0">
                <a:latin typeface="Arial" panose="020B0604020202020204" pitchFamily="34" charset="0"/>
              </a:rPr>
              <a:pPr/>
              <a:t>46</a:t>
            </a:fld>
            <a:endParaRPr lang="en-US" altLang="en-US" sz="1200" i="0">
              <a:latin typeface="Arial" panose="020B0604020202020204" pitchFamily="34" charset="0"/>
            </a:endParaRPr>
          </a:p>
        </p:txBody>
      </p:sp>
      <p:sp>
        <p:nvSpPr>
          <p:cNvPr id="97283"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12.27:  </a:t>
            </a:r>
            <a:r>
              <a:rPr lang="en-US" altLang="en-US" sz="2000">
                <a:latin typeface="Times-BoldItalic"/>
              </a:rPr>
              <a:t>Digital signal created by four stations in CDMA</a:t>
            </a:r>
          </a:p>
        </p:txBody>
      </p:sp>
      <p:pic>
        <p:nvPicPr>
          <p:cNvPr id="471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950" y="1644650"/>
            <a:ext cx="789305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4114800"/>
            <a:ext cx="5343525"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D845A0D0-6AC2-4B82-AF5C-3ECBF7D57D38}" type="slidenum">
              <a:rPr lang="en-US" altLang="en-US" sz="1200" i="0">
                <a:latin typeface="Arial" panose="020B0604020202020204" pitchFamily="34" charset="0"/>
              </a:rPr>
              <a:pPr/>
              <a:t>47</a:t>
            </a:fld>
            <a:endParaRPr lang="en-US" altLang="en-US" sz="1200" i="0">
              <a:latin typeface="Arial" panose="020B0604020202020204" pitchFamily="34" charset="0"/>
            </a:endParaRPr>
          </a:p>
        </p:txBody>
      </p:sp>
      <p:sp>
        <p:nvSpPr>
          <p:cNvPr id="99331"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12.28:  </a:t>
            </a:r>
            <a:r>
              <a:rPr lang="en-US" altLang="en-US" sz="2000">
                <a:latin typeface="Times-BoldItalic"/>
              </a:rPr>
              <a:t>Decoding of the composite signal for one in CDMA</a:t>
            </a:r>
          </a:p>
        </p:txBody>
      </p:sp>
      <p:pic>
        <p:nvPicPr>
          <p:cNvPr id="481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 y="1600200"/>
            <a:ext cx="85090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4572000"/>
            <a:ext cx="5245100"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0"/>
          <p:cNvSpPr txBox="1">
            <a:spLocks noChangeArrowheads="1"/>
          </p:cNvSpPr>
          <p:nvPr/>
        </p:nvSpPr>
        <p:spPr bwMode="auto">
          <a:xfrm>
            <a:off x="76200" y="696913"/>
            <a:ext cx="88392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Prove that a receiving station can get the data sent by a specific sender if it multiplies the entire data on the channel by the sender’s chip code and then divides it by the number of stations.</a:t>
            </a:r>
          </a:p>
        </p:txBody>
      </p:sp>
      <p:grpSp>
        <p:nvGrpSpPr>
          <p:cNvPr id="101379" name="Group 23"/>
          <p:cNvGrpSpPr>
            <a:grpSpLocks/>
          </p:cNvGrpSpPr>
          <p:nvPr/>
        </p:nvGrpSpPr>
        <p:grpSpPr bwMode="auto">
          <a:xfrm>
            <a:off x="0" y="0"/>
            <a:ext cx="9144000" cy="609600"/>
            <a:chOff x="0" y="2448"/>
            <a:chExt cx="5760" cy="384"/>
          </a:xfrm>
        </p:grpSpPr>
        <p:sp>
          <p:nvSpPr>
            <p:cNvPr id="101382"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866" cy="371"/>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12.8</a:t>
              </a:r>
            </a:p>
          </p:txBody>
        </p:sp>
      </p:grp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400" y="2978150"/>
            <a:ext cx="8432800"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1" name="Slide Number Placeholder 1"/>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12.</a:t>
            </a:r>
            <a:fld id="{821BEEAC-C158-4A27-A41E-624131DE39E6}" type="slidenum">
              <a:rPr lang="en-US" altLang="en-US" sz="1200" i="0">
                <a:latin typeface="Arial" panose="020B0604020202020204" pitchFamily="34" charset="0"/>
              </a:rPr>
              <a:pPr eaLnBrk="1" hangingPunct="1"/>
              <a:t>48</a:t>
            </a:fld>
            <a:endParaRPr lang="en-US" altLang="en-US" sz="1200" i="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ipe(up)">
                                      <p:cBhvr>
                                        <p:cTn id="7" dur="5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FA0153D1-BC65-49A0-AA5A-C4061A1F9149}" type="slidenum">
              <a:rPr lang="en-US" altLang="en-US" sz="1200" i="0">
                <a:latin typeface="Arial" panose="020B0604020202020204" pitchFamily="34" charset="0"/>
              </a:rPr>
              <a:pPr/>
              <a:t>5</a:t>
            </a:fld>
            <a:endParaRPr lang="en-US" altLang="en-US" sz="1200" i="0">
              <a:latin typeface="Arial" panose="020B0604020202020204" pitchFamily="34" charset="0"/>
            </a:endParaRPr>
          </a:p>
        </p:txBody>
      </p:sp>
      <p:sp>
        <p:nvSpPr>
          <p:cNvPr id="911362"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p>
            <a:pPr algn="ctr">
              <a:defRPr/>
            </a:pPr>
            <a:endParaRPr lang="en-US" i="0" dirty="0">
              <a:effectLst>
                <a:outerShdw blurRad="38100" dist="38100" dir="2700000" algn="tl">
                  <a:srgbClr val="FFFFFF"/>
                </a:outerShdw>
              </a:effectLst>
              <a:latin typeface="Times New Roman" pitchFamily="18" charset="0"/>
            </a:endParaRPr>
          </a:p>
        </p:txBody>
      </p:sp>
      <p:sp>
        <p:nvSpPr>
          <p:cNvPr id="911363" name="Text Box 3"/>
          <p:cNvSpPr txBox="1">
            <a:spLocks noChangeArrowheads="1"/>
          </p:cNvSpPr>
          <p:nvPr/>
        </p:nvSpPr>
        <p:spPr bwMode="auto">
          <a:xfrm>
            <a:off x="228600" y="406400"/>
            <a:ext cx="4938713" cy="1077913"/>
          </a:xfrm>
          <a:prstGeom prst="rect">
            <a:avLst/>
          </a:prstGeom>
          <a:noFill/>
          <a:ln w="9525">
            <a:noFill/>
            <a:miter lim="800000"/>
            <a:headEnd/>
            <a:tailEnd/>
          </a:ln>
          <a:effectLst/>
        </p:spPr>
        <p:txBody>
          <a:bodyPr wrap="none">
            <a:spAutoFit/>
          </a:bodyPr>
          <a:lstStyle/>
          <a:p>
            <a:pPr marL="0" lvl="2">
              <a:defRPr/>
            </a:pPr>
            <a:r>
              <a:rPr lang="en-US" i="0" dirty="0">
                <a:effectLst>
                  <a:outerShdw blurRad="38100" dist="38100" dir="2700000" algn="tl">
                    <a:srgbClr val="C0C0C0"/>
                  </a:outerShdw>
                </a:effectLst>
                <a:latin typeface="Times" pitchFamily="18" charset="0"/>
              </a:rPr>
              <a:t>12-1   RANDOM  ACCESS</a:t>
            </a:r>
          </a:p>
          <a:p>
            <a:pPr marL="0" lvl="2">
              <a:defRPr/>
            </a:pPr>
            <a:endParaRPr lang="en-US" i="0" dirty="0">
              <a:effectLst>
                <a:outerShdw blurRad="38100" dist="38100" dir="2700000" algn="tl">
                  <a:srgbClr val="C0C0C0"/>
                </a:outerShdw>
              </a:effectLst>
              <a:latin typeface="Times" pitchFamily="18" charset="0"/>
            </a:endParaRPr>
          </a:p>
        </p:txBody>
      </p:sp>
      <p:sp>
        <p:nvSpPr>
          <p:cNvPr id="13317"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sz="1800" i="0">
              <a:latin typeface="Times New Roman" panose="02020603050405020304" pitchFamily="18" charset="0"/>
            </a:endParaRPr>
          </a:p>
        </p:txBody>
      </p:sp>
      <p:sp>
        <p:nvSpPr>
          <p:cNvPr id="13318" name="Rectangle 8"/>
          <p:cNvSpPr>
            <a:spLocks noChangeArrowheads="1"/>
          </p:cNvSpPr>
          <p:nvPr/>
        </p:nvSpPr>
        <p:spPr bwMode="auto">
          <a:xfrm>
            <a:off x="381000" y="1658938"/>
            <a:ext cx="80772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a:latin typeface="Times-Roman"/>
              </a:rPr>
              <a:t>In random-access or contention no station is superior to another station and</a:t>
            </a:r>
          </a:p>
          <a:p>
            <a:pPr algn="just"/>
            <a:r>
              <a:rPr lang="en-US" altLang="en-US">
                <a:latin typeface="Times-Roman"/>
              </a:rPr>
              <a:t>none is assigned control over another. At each instance, a station that has data to send uses a procedure defined by the protocol to make a decision on whether or not to send. This decision depends on the state of the medium (idle or busy).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5B9B2E2F-9AEB-4C1E-8901-226D20AEFF94}" type="slidenum">
              <a:rPr lang="en-US" altLang="en-US" sz="1200" i="0">
                <a:latin typeface="Arial" panose="020B0604020202020204" pitchFamily="34" charset="0"/>
              </a:rPr>
              <a:pPr/>
              <a:t>6</a:t>
            </a:fld>
            <a:endParaRPr lang="en-US" altLang="en-US" sz="1200" i="0">
              <a:latin typeface="Arial" panose="020B0604020202020204" pitchFamily="34" charset="0"/>
            </a:endParaRPr>
          </a:p>
        </p:txBody>
      </p:sp>
      <p:sp>
        <p:nvSpPr>
          <p:cNvPr id="15363" name="Rectangle 2"/>
          <p:cNvSpPr>
            <a:spLocks noChangeArrowheads="1"/>
          </p:cNvSpPr>
          <p:nvPr/>
        </p:nvSpPr>
        <p:spPr bwMode="ltGray">
          <a:xfrm>
            <a:off x="366713" y="107950"/>
            <a:ext cx="438150" cy="4746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4"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5" name="Rectangle 4"/>
          <p:cNvSpPr>
            <a:spLocks noChangeArrowheads="1"/>
          </p:cNvSpPr>
          <p:nvPr/>
        </p:nvSpPr>
        <p:spPr bwMode="ltGray">
          <a:xfrm>
            <a:off x="490538" y="530225"/>
            <a:ext cx="422275" cy="474663"/>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6"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7"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8"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15369"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ctr" eaLnBrk="1" hangingPunct="1"/>
            <a:endParaRPr kumimoji="1" lang="en-US" altLang="en-US" sz="2400" b="0" i="0">
              <a:latin typeface="Tahoma" panose="020B0604030504040204" pitchFamily="34" charset="0"/>
            </a:endParaRPr>
          </a:p>
        </p:txBody>
      </p:sp>
      <p:sp>
        <p:nvSpPr>
          <p:cNvPr id="8202" name="Text Box 9"/>
          <p:cNvSpPr txBox="1">
            <a:spLocks noChangeArrowheads="1"/>
          </p:cNvSpPr>
          <p:nvPr/>
        </p:nvSpPr>
        <p:spPr bwMode="auto">
          <a:xfrm>
            <a:off x="1143000" y="0"/>
            <a:ext cx="3359150" cy="641350"/>
          </a:xfrm>
          <a:prstGeom prst="rect">
            <a:avLst/>
          </a:prstGeom>
          <a:noFill/>
          <a:ln>
            <a:noFill/>
          </a:ln>
          <a:extLst/>
        </p:spPr>
        <p:txBody>
          <a:bodyPr wrap="none">
            <a:spAutoFit/>
          </a:bodyPr>
          <a:lstStyle>
            <a:lvl1pPr eaLnBrk="0" hangingPunct="0">
              <a:defRPr sz="3200" b="1" i="1">
                <a:solidFill>
                  <a:schemeClr val="tx1"/>
                </a:solidFill>
                <a:latin typeface="Baby Kruffy"/>
              </a:defRPr>
            </a:lvl1pPr>
            <a:lvl2pPr marL="742950" indent="-285750" eaLnBrk="0" hangingPunct="0">
              <a:defRPr sz="3200" b="1" i="1">
                <a:solidFill>
                  <a:schemeClr val="tx1"/>
                </a:solidFill>
                <a:latin typeface="Baby Kruffy"/>
              </a:defRPr>
            </a:lvl2pPr>
            <a:lvl3pPr marL="1143000" indent="-228600" eaLnBrk="0" hangingPunct="0">
              <a:defRPr sz="3200" b="1" i="1">
                <a:solidFill>
                  <a:schemeClr val="tx1"/>
                </a:solidFill>
                <a:latin typeface="Baby Kruffy"/>
              </a:defRPr>
            </a:lvl3pPr>
            <a:lvl4pPr marL="1600200" indent="-228600" eaLnBrk="0" hangingPunct="0">
              <a:defRPr sz="3200" b="1" i="1">
                <a:solidFill>
                  <a:schemeClr val="tx1"/>
                </a:solidFill>
                <a:latin typeface="Baby Kruffy"/>
              </a:defRPr>
            </a:lvl4pPr>
            <a:lvl5pPr marL="2057400" indent="-228600" eaLnBrk="0" hangingPunct="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defRPr/>
            </a:pPr>
            <a:r>
              <a:rPr lang="en-US" altLang="en-US" sz="3600" smtClean="0">
                <a:solidFill>
                  <a:schemeClr val="hlink"/>
                </a:solidFill>
                <a:effectLst>
                  <a:outerShdw blurRad="38100" dist="38100" dir="2700000" algn="tl">
                    <a:srgbClr val="C0C0C0"/>
                  </a:outerShdw>
                </a:effectLst>
                <a:latin typeface="Times New Roman" panose="02020603050405020304" pitchFamily="18" charset="0"/>
              </a:rPr>
              <a:t>12.12.1  ALOHA</a:t>
            </a:r>
          </a:p>
        </p:txBody>
      </p:sp>
      <p:sp>
        <p:nvSpPr>
          <p:cNvPr id="15371" name="Rectangle 10"/>
          <p:cNvSpPr>
            <a:spLocks noChangeArrowheads="1"/>
          </p:cNvSpPr>
          <p:nvPr/>
        </p:nvSpPr>
        <p:spPr bwMode="auto">
          <a:xfrm>
            <a:off x="381000" y="1293813"/>
            <a:ext cx="7924800" cy="39703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a:latin typeface="Times New Roman" panose="02020603050405020304" pitchFamily="18" charset="0"/>
              </a:rPr>
              <a:t>ALOHA, the earliest random access method, was developed at the University of Hawaii in early 1970. It was designed for a radio (wireless) LAN, but it can be used on any shared medium. It is obvious that there are potential collisions in this arrangement. The medium is shared between the stations. When a station sends data, another station may attempt to do so at the same time. The data from the two stations collide and become garbled.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F3C04680-D3BE-41EB-B7DE-DDF5533C9586}" type="slidenum">
              <a:rPr lang="en-US" altLang="en-US" sz="1200" i="0">
                <a:latin typeface="Arial" panose="020B0604020202020204" pitchFamily="34" charset="0"/>
              </a:rPr>
              <a:pPr/>
              <a:t>7</a:t>
            </a:fld>
            <a:endParaRPr lang="en-US" altLang="en-US" sz="1200" i="0">
              <a:latin typeface="Arial" panose="020B0604020202020204" pitchFamily="34" charset="0"/>
            </a:endParaRPr>
          </a:p>
        </p:txBody>
      </p:sp>
      <p:sp>
        <p:nvSpPr>
          <p:cNvPr id="17411"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12.2:  </a:t>
            </a:r>
            <a:r>
              <a:rPr lang="en-US" altLang="en-US" sz="2000">
                <a:latin typeface="Times-BoldItalic"/>
              </a:rPr>
              <a:t>Frames in a pure ALOHA network</a:t>
            </a:r>
          </a:p>
        </p:txBody>
      </p:sp>
      <p:pic>
        <p:nvPicPr>
          <p:cNvPr id="1741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981200"/>
            <a:ext cx="8615363"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1200" i="0">
                <a:latin typeface="Arial" panose="020B0604020202020204" pitchFamily="34" charset="0"/>
              </a:rPr>
              <a:t>12.</a:t>
            </a:r>
            <a:fld id="{4B9D7D6D-D710-46C6-80F1-80B4F33C1F6E}" type="slidenum">
              <a:rPr lang="en-US" altLang="en-US" sz="1200" i="0">
                <a:latin typeface="Arial" panose="020B0604020202020204" pitchFamily="34" charset="0"/>
              </a:rPr>
              <a:pPr/>
              <a:t>8</a:t>
            </a:fld>
            <a:endParaRPr lang="en-US" altLang="en-US" sz="1200" i="0">
              <a:latin typeface="Arial" panose="020B0604020202020204" pitchFamily="34" charset="0"/>
            </a:endParaRPr>
          </a:p>
        </p:txBody>
      </p:sp>
      <p:sp>
        <p:nvSpPr>
          <p:cNvPr id="19459" name="Rectangle 14"/>
          <p:cNvSpPr>
            <a:spLocks noChangeArrowheads="1"/>
          </p:cNvSpPr>
          <p:nvPr/>
        </p:nvSpPr>
        <p:spPr bwMode="auto">
          <a:xfrm>
            <a:off x="152400" y="133350"/>
            <a:ext cx="81534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r>
              <a:rPr lang="en-US" altLang="en-US" sz="2000">
                <a:solidFill>
                  <a:srgbClr val="FF0000"/>
                </a:solidFill>
                <a:latin typeface="Times-BoldItalic"/>
              </a:rPr>
              <a:t>Figure 12.3:  </a:t>
            </a:r>
            <a:r>
              <a:rPr lang="it-IT" altLang="en-US" sz="2000">
                <a:latin typeface="Times-BoldItalic"/>
              </a:rPr>
              <a:t>Procedure for pure ALOHA protocol</a:t>
            </a:r>
            <a:endParaRPr lang="en-US" altLang="en-US" sz="2000">
              <a:latin typeface="Times-BoldItalic"/>
            </a:endParaRPr>
          </a:p>
        </p:txBody>
      </p:sp>
      <p:pic>
        <p:nvPicPr>
          <p:cNvPr id="460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0038" y="2073275"/>
            <a:ext cx="5999162" cy="4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235075"/>
            <a:ext cx="369093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0"/>
          <p:cNvSpPr txBox="1">
            <a:spLocks noChangeArrowheads="1"/>
          </p:cNvSpPr>
          <p:nvPr/>
        </p:nvSpPr>
        <p:spPr bwMode="auto">
          <a:xfrm>
            <a:off x="76200" y="696913"/>
            <a:ext cx="88392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algn="just"/>
            <a:r>
              <a:rPr lang="en-US" altLang="en-US" sz="2800" b="0" i="0">
                <a:latin typeface="Times New Roman" panose="02020603050405020304" pitchFamily="18" charset="0"/>
                <a:cs typeface="Times New Roman" panose="02020603050405020304" pitchFamily="18" charset="0"/>
              </a:rPr>
              <a:t>The stations on a wireless ALOHA network are a maximum of 600 km apart. If we assume that signals propagate at  </a:t>
            </a:r>
            <a:br>
              <a:rPr lang="en-US" altLang="en-US" sz="2800" b="0" i="0">
                <a:latin typeface="Times New Roman" panose="02020603050405020304" pitchFamily="18" charset="0"/>
                <a:cs typeface="Times New Roman" panose="02020603050405020304" pitchFamily="18" charset="0"/>
              </a:rPr>
            </a:br>
            <a:r>
              <a:rPr lang="en-US" altLang="en-US" sz="2800" b="0" i="0">
                <a:latin typeface="Times New Roman" panose="02020603050405020304" pitchFamily="18" charset="0"/>
                <a:cs typeface="Times New Roman" panose="02020603050405020304" pitchFamily="18" charset="0"/>
              </a:rPr>
              <a:t>3 × 10</a:t>
            </a:r>
            <a:r>
              <a:rPr lang="en-US" altLang="en-US" sz="2800" b="0" i="0" baseline="30000">
                <a:latin typeface="Times New Roman" panose="02020603050405020304" pitchFamily="18" charset="0"/>
                <a:cs typeface="Times New Roman" panose="02020603050405020304" pitchFamily="18" charset="0"/>
              </a:rPr>
              <a:t>8</a:t>
            </a:r>
            <a:r>
              <a:rPr lang="en-US" altLang="en-US" sz="2800" b="0" i="0">
                <a:latin typeface="Times New Roman" panose="02020603050405020304" pitchFamily="18" charset="0"/>
                <a:cs typeface="Times New Roman" panose="02020603050405020304" pitchFamily="18" charset="0"/>
              </a:rPr>
              <a:t> m/s, we find T</a:t>
            </a:r>
            <a:r>
              <a:rPr lang="en-US" altLang="en-US" sz="2800" b="0" i="0" baseline="-14000">
                <a:latin typeface="Times New Roman" panose="02020603050405020304" pitchFamily="18" charset="0"/>
                <a:cs typeface="Times New Roman" panose="02020603050405020304" pitchFamily="18" charset="0"/>
              </a:rPr>
              <a:t>p</a:t>
            </a:r>
            <a:r>
              <a:rPr lang="en-US" altLang="en-US" sz="2800" b="0" i="0">
                <a:latin typeface="Times New Roman" panose="02020603050405020304" pitchFamily="18" charset="0"/>
                <a:cs typeface="Times New Roman" panose="02020603050405020304" pitchFamily="18" charset="0"/>
              </a:rPr>
              <a:t> = (600 × 10</a:t>
            </a:r>
            <a:r>
              <a:rPr lang="en-US" altLang="en-US" sz="2800" b="0" i="0" baseline="30000">
                <a:latin typeface="Times New Roman" panose="02020603050405020304" pitchFamily="18" charset="0"/>
                <a:cs typeface="Times New Roman" panose="02020603050405020304" pitchFamily="18" charset="0"/>
              </a:rPr>
              <a:t>3</a:t>
            </a:r>
            <a:r>
              <a:rPr lang="en-US" altLang="en-US" sz="2800" b="0" i="0">
                <a:latin typeface="Times New Roman" panose="02020603050405020304" pitchFamily="18" charset="0"/>
                <a:cs typeface="Times New Roman" panose="02020603050405020304" pitchFamily="18" charset="0"/>
              </a:rPr>
              <a:t>) / (3 × 10</a:t>
            </a:r>
            <a:r>
              <a:rPr lang="en-US" altLang="en-US" sz="2800" b="0" i="0" baseline="30000">
                <a:latin typeface="Times New Roman" panose="02020603050405020304" pitchFamily="18" charset="0"/>
                <a:cs typeface="Times New Roman" panose="02020603050405020304" pitchFamily="18" charset="0"/>
              </a:rPr>
              <a:t>8</a:t>
            </a:r>
            <a:r>
              <a:rPr lang="en-US" altLang="en-US" sz="2800" b="0" i="0">
                <a:latin typeface="Times New Roman" panose="02020603050405020304" pitchFamily="18" charset="0"/>
                <a:cs typeface="Times New Roman" panose="02020603050405020304" pitchFamily="18" charset="0"/>
              </a:rPr>
              <a:t>) = 2 ms. For  </a:t>
            </a:r>
            <a:br>
              <a:rPr lang="en-US" altLang="en-US" sz="2800" b="0" i="0">
                <a:latin typeface="Times New Roman" panose="02020603050405020304" pitchFamily="18" charset="0"/>
                <a:cs typeface="Times New Roman" panose="02020603050405020304" pitchFamily="18" charset="0"/>
              </a:rPr>
            </a:br>
            <a:r>
              <a:rPr lang="en-US" altLang="en-US" sz="2800" b="0" i="0">
                <a:latin typeface="Times New Roman" panose="02020603050405020304" pitchFamily="18" charset="0"/>
                <a:cs typeface="Times New Roman" panose="02020603050405020304" pitchFamily="18" charset="0"/>
              </a:rPr>
              <a:t>K = 2, the range of R is {0, 1, 2, 3}. This means that T</a:t>
            </a:r>
            <a:r>
              <a:rPr lang="en-US" altLang="en-US" sz="2800" b="0" i="0" baseline="-14000">
                <a:latin typeface="Times New Roman" panose="02020603050405020304" pitchFamily="18" charset="0"/>
                <a:cs typeface="Times New Roman" panose="02020603050405020304" pitchFamily="18" charset="0"/>
              </a:rPr>
              <a:t>B</a:t>
            </a:r>
            <a:r>
              <a:rPr lang="en-US" altLang="en-US" sz="2800" b="0" i="0">
                <a:latin typeface="Times New Roman" panose="02020603050405020304" pitchFamily="18" charset="0"/>
                <a:cs typeface="Times New Roman" panose="02020603050405020304" pitchFamily="18" charset="0"/>
              </a:rPr>
              <a:t> can be 0, 2, 4, or 6 ms, based on the outcome of the random variable R.</a:t>
            </a:r>
          </a:p>
        </p:txBody>
      </p:sp>
      <p:grpSp>
        <p:nvGrpSpPr>
          <p:cNvPr id="21507" name="Group 23"/>
          <p:cNvGrpSpPr>
            <a:grpSpLocks/>
          </p:cNvGrpSpPr>
          <p:nvPr/>
        </p:nvGrpSpPr>
        <p:grpSpPr bwMode="auto">
          <a:xfrm>
            <a:off x="0" y="0"/>
            <a:ext cx="9144000" cy="609600"/>
            <a:chOff x="0" y="2448"/>
            <a:chExt cx="5760" cy="384"/>
          </a:xfrm>
        </p:grpSpPr>
        <p:sp>
          <p:nvSpPr>
            <p:cNvPr id="21509"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p:spPr>
          <p:txBody>
            <a:bodyPr wrap="none" anchor="ctr"/>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endParaRPr lang="en-US" altLang="en-US"/>
            </a:p>
          </p:txBody>
        </p:sp>
        <p:sp>
          <p:nvSpPr>
            <p:cNvPr id="630799" name="Text Box 15"/>
            <p:cNvSpPr txBox="1">
              <a:spLocks noChangeArrowheads="1"/>
            </p:cNvSpPr>
            <p:nvPr/>
          </p:nvSpPr>
          <p:spPr bwMode="auto">
            <a:xfrm>
              <a:off x="0" y="2448"/>
              <a:ext cx="1941" cy="371"/>
            </a:xfrm>
            <a:prstGeom prst="rect">
              <a:avLst/>
            </a:prstGeom>
            <a:solidFill>
              <a:srgbClr val="2CB843"/>
            </a:solidFill>
            <a:ln w="9525">
              <a:solidFill>
                <a:srgbClr val="00CC00"/>
              </a:solidFill>
              <a:miter lim="800000"/>
              <a:headEnd/>
              <a:tailEnd/>
            </a:ln>
            <a:effectLst/>
            <a:extLst/>
          </p:spPr>
          <p:txBody>
            <a:bodyPr wrap="none">
              <a:spAutoFit/>
            </a:bodyPr>
            <a:lstStyle/>
            <a:p>
              <a:pPr>
                <a:defRPr/>
              </a:pPr>
              <a:r>
                <a:rPr lang="en-US" dirty="0">
                  <a:solidFill>
                    <a:schemeClr val="bg1"/>
                  </a:solidFill>
                  <a:latin typeface="+mj-lt"/>
                  <a:ea typeface="Adobe Gothic Std B" pitchFamily="34" charset="-128"/>
                </a:rPr>
                <a:t>Example 12. 1</a:t>
              </a:r>
            </a:p>
          </p:txBody>
        </p:sp>
      </p:grpSp>
      <p:sp>
        <p:nvSpPr>
          <p:cNvPr id="21508" name="Slide Number Placeholder 1"/>
          <p:cNvSpPr txBox="1">
            <a:spLocks noGrp="1"/>
          </p:cNvSpPr>
          <p:nvPr/>
        </p:nvSpPr>
        <p:spPr bwMode="auto">
          <a:xfrm>
            <a:off x="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3200" b="1" i="1">
                <a:solidFill>
                  <a:schemeClr val="tx1"/>
                </a:solidFill>
                <a:latin typeface="Baby Kruffy"/>
              </a:defRPr>
            </a:lvl1pPr>
            <a:lvl2pPr marL="742950" indent="-285750">
              <a:defRPr sz="3200" b="1" i="1">
                <a:solidFill>
                  <a:schemeClr val="tx1"/>
                </a:solidFill>
                <a:latin typeface="Baby Kruffy"/>
              </a:defRPr>
            </a:lvl2pPr>
            <a:lvl3pPr marL="1143000" indent="-228600">
              <a:defRPr sz="3200" b="1" i="1">
                <a:solidFill>
                  <a:schemeClr val="tx1"/>
                </a:solidFill>
                <a:latin typeface="Baby Kruffy"/>
              </a:defRPr>
            </a:lvl3pPr>
            <a:lvl4pPr marL="1600200" indent="-228600">
              <a:defRPr sz="3200" b="1" i="1">
                <a:solidFill>
                  <a:schemeClr val="tx1"/>
                </a:solidFill>
                <a:latin typeface="Baby Kruffy"/>
              </a:defRPr>
            </a:lvl4pPr>
            <a:lvl5pPr marL="2057400" indent="-228600">
              <a:defRPr sz="3200" b="1" i="1">
                <a:solidFill>
                  <a:schemeClr val="tx1"/>
                </a:solidFill>
                <a:latin typeface="Baby Kruffy"/>
              </a:defRPr>
            </a:lvl5pPr>
            <a:lvl6pPr marL="2514600" indent="-228600" eaLnBrk="0" fontAlgn="base" hangingPunct="0">
              <a:spcBef>
                <a:spcPct val="0"/>
              </a:spcBef>
              <a:spcAft>
                <a:spcPct val="0"/>
              </a:spcAft>
              <a:defRPr sz="3200" b="1" i="1">
                <a:solidFill>
                  <a:schemeClr val="tx1"/>
                </a:solidFill>
                <a:latin typeface="Baby Kruffy"/>
              </a:defRPr>
            </a:lvl6pPr>
            <a:lvl7pPr marL="2971800" indent="-228600" eaLnBrk="0" fontAlgn="base" hangingPunct="0">
              <a:spcBef>
                <a:spcPct val="0"/>
              </a:spcBef>
              <a:spcAft>
                <a:spcPct val="0"/>
              </a:spcAft>
              <a:defRPr sz="3200" b="1" i="1">
                <a:solidFill>
                  <a:schemeClr val="tx1"/>
                </a:solidFill>
                <a:latin typeface="Baby Kruffy"/>
              </a:defRPr>
            </a:lvl7pPr>
            <a:lvl8pPr marL="3429000" indent="-228600" eaLnBrk="0" fontAlgn="base" hangingPunct="0">
              <a:spcBef>
                <a:spcPct val="0"/>
              </a:spcBef>
              <a:spcAft>
                <a:spcPct val="0"/>
              </a:spcAft>
              <a:defRPr sz="3200" b="1" i="1">
                <a:solidFill>
                  <a:schemeClr val="tx1"/>
                </a:solidFill>
                <a:latin typeface="Baby Kruffy"/>
              </a:defRPr>
            </a:lvl8pPr>
            <a:lvl9pPr marL="3886200" indent="-228600" eaLnBrk="0" fontAlgn="base" hangingPunct="0">
              <a:spcBef>
                <a:spcPct val="0"/>
              </a:spcBef>
              <a:spcAft>
                <a:spcPct val="0"/>
              </a:spcAft>
              <a:defRPr sz="3200" b="1" i="1">
                <a:solidFill>
                  <a:schemeClr val="tx1"/>
                </a:solidFill>
                <a:latin typeface="Baby Kruffy"/>
              </a:defRPr>
            </a:lvl9pPr>
          </a:lstStyle>
          <a:p>
            <a:pPr eaLnBrk="1" hangingPunct="1"/>
            <a:r>
              <a:rPr lang="en-US" altLang="en-US" sz="1200" i="0">
                <a:latin typeface="Arial" panose="020B0604020202020204" pitchFamily="34" charset="0"/>
              </a:rPr>
              <a:t>12.</a:t>
            </a:r>
            <a:fld id="{AEB329BA-1CD8-45AB-B74A-D75410BAAF7F}" type="slidenum">
              <a:rPr lang="en-US" altLang="en-US" sz="1200" i="0">
                <a:latin typeface="Arial" panose="020B0604020202020204" pitchFamily="34" charset="0"/>
              </a:rPr>
              <a:pPr eaLnBrk="1" hangingPunct="1"/>
              <a:t>9</a:t>
            </a:fld>
            <a:endParaRPr lang="en-US" altLang="en-US" sz="1200" i="0">
              <a:latin typeface="Arial" panose="020B060402020202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1" u="none" strike="noStrike" cap="none" normalizeH="0" baseline="0" smtClean="0">
            <a:ln>
              <a:noFill/>
            </a:ln>
            <a:solidFill>
              <a:schemeClr val="tx1"/>
            </a:solidFill>
            <a:effectLst/>
            <a:latin typeface="Baby Kruffy" pitchFamily="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1" u="none" strike="noStrike" cap="none" normalizeH="0" baseline="0" smtClean="0">
            <a:ln>
              <a:noFill/>
            </a:ln>
            <a:solidFill>
              <a:schemeClr val="tx1"/>
            </a:solidFill>
            <a:effectLst/>
            <a:latin typeface="Baby Kruffy" pitchFamily="2"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5132</TotalTime>
  <Words>1665</Words>
  <Application>Microsoft Office PowerPoint</Application>
  <PresentationFormat>On-screen Show (4:3)</PresentationFormat>
  <Paragraphs>192</Paragraphs>
  <Slides>48</Slides>
  <Notes>48</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48</vt:i4>
      </vt:variant>
    </vt:vector>
  </HeadingPairs>
  <TitlesOfParts>
    <vt:vector size="63" baseType="lpstr">
      <vt:lpstr>Adobe Arabic</vt:lpstr>
      <vt:lpstr>Adobe Fangsong Std R</vt:lpstr>
      <vt:lpstr>Adobe Gothic Std B</vt:lpstr>
      <vt:lpstr>Aharoni</vt:lpstr>
      <vt:lpstr>Arial</vt:lpstr>
      <vt:lpstr>Baby Kruffy</vt:lpstr>
      <vt:lpstr>McGrawHill-Italic</vt:lpstr>
      <vt:lpstr>Palatino</vt:lpstr>
      <vt:lpstr>Tahoma</vt:lpstr>
      <vt:lpstr>Times</vt:lpstr>
      <vt:lpstr>Times New Roman</vt:lpstr>
      <vt:lpstr>Times-BoldItalic</vt:lpstr>
      <vt:lpstr>Times-Roman</vt:lpstr>
      <vt:lpstr>Wingdings</vt:lpstr>
      <vt:lpstr>Blends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Gateway Client</dc:creator>
  <cp:lastModifiedBy>Dr.Farag</cp:lastModifiedBy>
  <cp:revision>479</cp:revision>
  <dcterms:created xsi:type="dcterms:W3CDTF">2000-01-15T04:50:39Z</dcterms:created>
  <dcterms:modified xsi:type="dcterms:W3CDTF">2016-12-22T05:36:18Z</dcterms:modified>
</cp:coreProperties>
</file>