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64"/>
  </p:notesMasterIdLst>
  <p:handoutMasterIdLst>
    <p:handoutMasterId r:id="rId65"/>
  </p:handoutMasterIdLst>
  <p:sldIdLst>
    <p:sldId id="958" r:id="rId3"/>
    <p:sldId id="942" r:id="rId4"/>
    <p:sldId id="941" r:id="rId5"/>
    <p:sldId id="988" r:id="rId6"/>
    <p:sldId id="769" r:id="rId7"/>
    <p:sldId id="851" r:id="rId8"/>
    <p:sldId id="989" r:id="rId9"/>
    <p:sldId id="990" r:id="rId10"/>
    <p:sldId id="852" r:id="rId11"/>
    <p:sldId id="991" r:id="rId12"/>
    <p:sldId id="961" r:id="rId13"/>
    <p:sldId id="992" r:id="rId14"/>
    <p:sldId id="853" r:id="rId15"/>
    <p:sldId id="1018" r:id="rId16"/>
    <p:sldId id="1021" r:id="rId17"/>
    <p:sldId id="1073" r:id="rId18"/>
    <p:sldId id="993" r:id="rId19"/>
    <p:sldId id="965" r:id="rId20"/>
    <p:sldId id="1025" r:id="rId21"/>
    <p:sldId id="994" r:id="rId22"/>
    <p:sldId id="966" r:id="rId23"/>
    <p:sldId id="995" r:id="rId24"/>
    <p:sldId id="855" r:id="rId25"/>
    <p:sldId id="856" r:id="rId26"/>
    <p:sldId id="996" r:id="rId27"/>
    <p:sldId id="967" r:id="rId28"/>
    <p:sldId id="968" r:id="rId29"/>
    <p:sldId id="969" r:id="rId30"/>
    <p:sldId id="997" r:id="rId31"/>
    <p:sldId id="857" r:id="rId32"/>
    <p:sldId id="1062" r:id="rId33"/>
    <p:sldId id="1029" r:id="rId34"/>
    <p:sldId id="971" r:id="rId35"/>
    <p:sldId id="1030" r:id="rId36"/>
    <p:sldId id="979" r:id="rId37"/>
    <p:sldId id="858" r:id="rId38"/>
    <p:sldId id="998" r:id="rId39"/>
    <p:sldId id="1066" r:id="rId40"/>
    <p:sldId id="999" r:id="rId41"/>
    <p:sldId id="1013" r:id="rId42"/>
    <p:sldId id="859" r:id="rId43"/>
    <p:sldId id="980" r:id="rId44"/>
    <p:sldId id="981" r:id="rId45"/>
    <p:sldId id="1001" r:id="rId46"/>
    <p:sldId id="863" r:id="rId47"/>
    <p:sldId id="1002" r:id="rId48"/>
    <p:sldId id="864" r:id="rId49"/>
    <p:sldId id="1003" r:id="rId50"/>
    <p:sldId id="865" r:id="rId51"/>
    <p:sldId id="866" r:id="rId52"/>
    <p:sldId id="984" r:id="rId53"/>
    <p:sldId id="1007" r:id="rId54"/>
    <p:sldId id="1016" r:id="rId55"/>
    <p:sldId id="1054" r:id="rId56"/>
    <p:sldId id="1055" r:id="rId57"/>
    <p:sldId id="1056" r:id="rId58"/>
    <p:sldId id="1017" r:id="rId59"/>
    <p:sldId id="931" r:id="rId60"/>
    <p:sldId id="985" r:id="rId61"/>
    <p:sldId id="934" r:id="rId62"/>
    <p:sldId id="932" r:id="rId63"/>
  </p:sldIdLst>
  <p:sldSz cx="9144000" cy="6858000" type="screen4x3"/>
  <p:notesSz cx="6858000" cy="9144000"/>
  <p:defaultTextStyle>
    <a:defPPr>
      <a:defRPr lang="en-US"/>
    </a:defPPr>
    <a:lvl1pPr algn="l" rtl="0" eaLnBrk="0" fontAlgn="base" hangingPunct="0">
      <a:spcBef>
        <a:spcPct val="0"/>
      </a:spcBef>
      <a:spcAft>
        <a:spcPct val="0"/>
      </a:spcAft>
      <a:defRPr sz="3200" b="1" i="1" kern="1200">
        <a:solidFill>
          <a:schemeClr val="tx1"/>
        </a:solidFill>
        <a:latin typeface="Baby Kruffy"/>
        <a:ea typeface="+mn-ea"/>
        <a:cs typeface="+mn-cs"/>
      </a:defRPr>
    </a:lvl1pPr>
    <a:lvl2pPr marL="457200" algn="l" rtl="0" eaLnBrk="0" fontAlgn="base" hangingPunct="0">
      <a:spcBef>
        <a:spcPct val="0"/>
      </a:spcBef>
      <a:spcAft>
        <a:spcPct val="0"/>
      </a:spcAft>
      <a:defRPr sz="3200" b="1" i="1" kern="1200">
        <a:solidFill>
          <a:schemeClr val="tx1"/>
        </a:solidFill>
        <a:latin typeface="Baby Kruffy"/>
        <a:ea typeface="+mn-ea"/>
        <a:cs typeface="+mn-cs"/>
      </a:defRPr>
    </a:lvl2pPr>
    <a:lvl3pPr marL="914400" algn="l" rtl="0" eaLnBrk="0" fontAlgn="base" hangingPunct="0">
      <a:spcBef>
        <a:spcPct val="0"/>
      </a:spcBef>
      <a:spcAft>
        <a:spcPct val="0"/>
      </a:spcAft>
      <a:defRPr sz="3200" b="1" i="1" kern="1200">
        <a:solidFill>
          <a:schemeClr val="tx1"/>
        </a:solidFill>
        <a:latin typeface="Baby Kruffy"/>
        <a:ea typeface="+mn-ea"/>
        <a:cs typeface="+mn-cs"/>
      </a:defRPr>
    </a:lvl3pPr>
    <a:lvl4pPr marL="1371600" algn="l" rtl="0" eaLnBrk="0" fontAlgn="base" hangingPunct="0">
      <a:spcBef>
        <a:spcPct val="0"/>
      </a:spcBef>
      <a:spcAft>
        <a:spcPct val="0"/>
      </a:spcAft>
      <a:defRPr sz="3200" b="1" i="1" kern="1200">
        <a:solidFill>
          <a:schemeClr val="tx1"/>
        </a:solidFill>
        <a:latin typeface="Baby Kruffy"/>
        <a:ea typeface="+mn-ea"/>
        <a:cs typeface="+mn-cs"/>
      </a:defRPr>
    </a:lvl4pPr>
    <a:lvl5pPr marL="1828800" algn="l" rtl="0" eaLnBrk="0" fontAlgn="base" hangingPunct="0">
      <a:spcBef>
        <a:spcPct val="0"/>
      </a:spcBef>
      <a:spcAft>
        <a:spcPct val="0"/>
      </a:spcAft>
      <a:defRPr sz="3200" b="1" i="1" kern="1200">
        <a:solidFill>
          <a:schemeClr val="tx1"/>
        </a:solidFill>
        <a:latin typeface="Baby Kruffy"/>
        <a:ea typeface="+mn-ea"/>
        <a:cs typeface="+mn-cs"/>
      </a:defRPr>
    </a:lvl5pPr>
    <a:lvl6pPr marL="2286000" algn="l" defTabSz="914400" rtl="0" eaLnBrk="1" latinLnBrk="0" hangingPunct="1">
      <a:defRPr sz="3200" b="1" i="1" kern="1200">
        <a:solidFill>
          <a:schemeClr val="tx1"/>
        </a:solidFill>
        <a:latin typeface="Baby Kruffy"/>
        <a:ea typeface="+mn-ea"/>
        <a:cs typeface="+mn-cs"/>
      </a:defRPr>
    </a:lvl6pPr>
    <a:lvl7pPr marL="2743200" algn="l" defTabSz="914400" rtl="0" eaLnBrk="1" latinLnBrk="0" hangingPunct="1">
      <a:defRPr sz="3200" b="1" i="1" kern="1200">
        <a:solidFill>
          <a:schemeClr val="tx1"/>
        </a:solidFill>
        <a:latin typeface="Baby Kruffy"/>
        <a:ea typeface="+mn-ea"/>
        <a:cs typeface="+mn-cs"/>
      </a:defRPr>
    </a:lvl7pPr>
    <a:lvl8pPr marL="3200400" algn="l" defTabSz="914400" rtl="0" eaLnBrk="1" latinLnBrk="0" hangingPunct="1">
      <a:defRPr sz="3200" b="1" i="1" kern="1200">
        <a:solidFill>
          <a:schemeClr val="tx1"/>
        </a:solidFill>
        <a:latin typeface="Baby Kruffy"/>
        <a:ea typeface="+mn-ea"/>
        <a:cs typeface="+mn-cs"/>
      </a:defRPr>
    </a:lvl8pPr>
    <a:lvl9pPr marL="3657600" algn="l" defTabSz="914400" rtl="0" eaLnBrk="1" latinLnBrk="0" hangingPunct="1">
      <a:defRPr sz="3200" b="1" i="1" kern="1200">
        <a:solidFill>
          <a:schemeClr val="tx1"/>
        </a:solidFill>
        <a:latin typeface="Baby Kruffy"/>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0000CC"/>
    <a:srgbClr val="996633"/>
    <a:srgbClr val="00CC00"/>
    <a:srgbClr val="660066"/>
    <a:srgbClr val="6666FF"/>
    <a:srgbClr val="CC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7" autoAdjust="0"/>
    <p:restoredTop sz="94689" autoAdjust="0"/>
  </p:normalViewPr>
  <p:slideViewPr>
    <p:cSldViewPr>
      <p:cViewPr>
        <p:scale>
          <a:sx n="100" d="100"/>
          <a:sy n="100" d="100"/>
        </p:scale>
        <p:origin x="1266"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9000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9001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a:latin typeface="Times New Roman" pitchFamily="18" charset="0"/>
              </a:defRPr>
            </a:lvl1pPr>
          </a:lstStyle>
          <a:p>
            <a:pPr>
              <a:defRPr/>
            </a:pPr>
            <a:r>
              <a:rPr lang="en-US"/>
              <a:t>1.#</a:t>
            </a:r>
          </a:p>
        </p:txBody>
      </p:sp>
      <p:sp>
        <p:nvSpPr>
          <p:cNvPr id="9001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515AB2B9-02A0-404C-BC92-E36B7715F504}" type="slidenum">
              <a:rPr lang="en-US" altLang="en-US"/>
              <a:pPr>
                <a:defRPr/>
              </a:pPr>
              <a:t>‹#›</a:t>
            </a:fld>
            <a:endParaRPr lang="en-US" altLang="en-US"/>
          </a:p>
        </p:txBody>
      </p:sp>
    </p:spTree>
    <p:extLst>
      <p:ext uri="{BB962C8B-B14F-4D97-AF65-F5344CB8AC3E}">
        <p14:creationId xmlns:p14="http://schemas.microsoft.com/office/powerpoint/2010/main" val="5855550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8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878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8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8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a:latin typeface="Times New Roman" pitchFamily="18" charset="0"/>
              </a:defRPr>
            </a:lvl1pPr>
          </a:lstStyle>
          <a:p>
            <a:pPr>
              <a:defRPr/>
            </a:pPr>
            <a:r>
              <a:rPr lang="en-US"/>
              <a:t>1.#</a:t>
            </a:r>
          </a:p>
        </p:txBody>
      </p:sp>
      <p:sp>
        <p:nvSpPr>
          <p:cNvPr id="878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2A8C8E8C-BA1F-463A-9864-5CA7148FAA12}" type="slidenum">
              <a:rPr lang="en-US" altLang="en-US"/>
              <a:pPr>
                <a:defRPr/>
              </a:pPr>
              <a:t>‹#›</a:t>
            </a:fld>
            <a:endParaRPr lang="en-US" altLang="en-US"/>
          </a:p>
        </p:txBody>
      </p:sp>
    </p:spTree>
    <p:extLst>
      <p:ext uri="{BB962C8B-B14F-4D97-AF65-F5344CB8AC3E}">
        <p14:creationId xmlns:p14="http://schemas.microsoft.com/office/powerpoint/2010/main" val="341963981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F9EBEAF-43A4-4FBA-AFAF-0937CAE913CB}"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7197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499756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193023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49417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60167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11577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459862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F63BD83-AEE4-420C-A1C7-9E02FC2094C6}" type="slidenum">
              <a:rPr lang="en-US" altLang="en-US">
                <a:solidFill>
                  <a:srgbClr val="000000"/>
                </a:solidFill>
              </a:rPr>
              <a:pPr>
                <a:spcBef>
                  <a:spcPct val="0"/>
                </a:spcBef>
              </a:pPr>
              <a:t>16</a:t>
            </a:fld>
            <a:endParaRPr lang="en-US" altLang="en-US">
              <a:solidFill>
                <a:srgbClr val="000000"/>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72752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48378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61146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3354098-7940-4C71-B335-67507A64E445}" type="slidenum">
              <a:rPr lang="en-US" altLang="en-US"/>
              <a:pPr>
                <a:spcBef>
                  <a:spcPct val="0"/>
                </a:spcBef>
              </a:pPr>
              <a:t>19</a:t>
            </a:fld>
            <a:endParaRPr lang="en-US" alt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16734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3651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19105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0365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814816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7835012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7006800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821179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9067918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002515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571525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44553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956991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1072677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24B6D6B-D459-4162-9699-5341FEB1E179}" type="slidenum">
              <a:rPr lang="en-US" altLang="en-US"/>
              <a:pPr>
                <a:spcBef>
                  <a:spcPct val="0"/>
                </a:spcBef>
              </a:pPr>
              <a:t>31</a:t>
            </a:fld>
            <a:endParaRPr lang="en-US" altLang="en-U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125467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45FE3E-86E6-4B06-9873-48DA04F90D9D}" type="slidenum">
              <a:rPr lang="en-US" altLang="en-US"/>
              <a:pPr>
                <a:spcBef>
                  <a:spcPct val="0"/>
                </a:spcBef>
              </a:pPr>
              <a:t>32</a:t>
            </a:fld>
            <a:endParaRPr lang="en-US" alt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31914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91686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A2E7F79-3F0F-4E9D-8F7E-92020BB02243}" type="slidenum">
              <a:rPr lang="en-US" altLang="en-US"/>
              <a:pPr>
                <a:spcBef>
                  <a:spcPct val="0"/>
                </a:spcBef>
              </a:pPr>
              <a:t>34</a:t>
            </a:fld>
            <a:endParaRPr lang="en-US" alt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0874118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827997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195054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515030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4FA79B1-158D-43D4-8220-A0C346886B14}" type="slidenum">
              <a:rPr lang="en-US" altLang="en-US"/>
              <a:pPr>
                <a:spcBef>
                  <a:spcPct val="0"/>
                </a:spcBef>
              </a:pPr>
              <a:t>38</a:t>
            </a:fld>
            <a:endParaRPr lang="en-US" altLang="en-US"/>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055081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835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9341840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369943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1149296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809367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048225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904947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527816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755072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851202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7437017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147269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925546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171011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21187" name="Rectangle 2"/>
          <p:cNvSpPr>
            <a:spLocks noGrp="1" noRot="1" noChangeAspect="1" noChangeArrowheads="1" noTextEdit="1"/>
          </p:cNvSpPr>
          <p:nvPr>
            <p:ph type="sldImg"/>
          </p:nvPr>
        </p:nvSpPr>
        <p:spPr>
          <a:ln/>
        </p:spPr>
      </p:sp>
      <p:sp>
        <p:nvSpPr>
          <p:cNvPr id="221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269548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23235" name="Rectangle 2"/>
          <p:cNvSpPr>
            <a:spLocks noGrp="1" noRot="1" noChangeAspect="1" noChangeArrowheads="1" noTextEdit="1"/>
          </p:cNvSpPr>
          <p:nvPr>
            <p:ph type="sldImg"/>
          </p:nvPr>
        </p:nvSpPr>
        <p:spPr>
          <a:ln/>
        </p:spPr>
      </p:sp>
      <p:sp>
        <p:nvSpPr>
          <p:cNvPr id="223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422773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31427" name="Rectangle 2"/>
          <p:cNvSpPr>
            <a:spLocks noGrp="1" noRot="1" noChangeAspect="1" noChangeArrowheads="1" noTextEdit="1"/>
          </p:cNvSpPr>
          <p:nvPr>
            <p:ph type="sldImg"/>
          </p:nvPr>
        </p:nvSpPr>
        <p:spPr>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7583353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57CD0A4-8E85-4303-905A-28CB8EFD5DF7}" type="slidenum">
              <a:rPr lang="en-US" altLang="en-US"/>
              <a:pPr>
                <a:spcBef>
                  <a:spcPct val="0"/>
                </a:spcBef>
              </a:pPr>
              <a:t>54</a:t>
            </a:fld>
            <a:endParaRPr lang="en-US" altLang="en-US"/>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5153815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208C5C54-77C0-4E43-8001-1D44C3912F72}" type="slidenum">
              <a:rPr lang="en-US" altLang="en-US"/>
              <a:pPr>
                <a:spcBef>
                  <a:spcPct val="0"/>
                </a:spcBef>
              </a:pPr>
              <a:t>55</a:t>
            </a:fld>
            <a:endParaRPr lang="en-US" altLang="en-US"/>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2540570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F5A6901-B818-49BD-AEF4-E574894E2D64}" type="slidenum">
              <a:rPr lang="en-US" altLang="en-US"/>
              <a:pPr>
                <a:spcBef>
                  <a:spcPct val="0"/>
                </a:spcBef>
              </a:pPr>
              <a:t>56</a:t>
            </a:fld>
            <a:endParaRPr lang="en-US" altLang="en-US"/>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1730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41667" name="Rectangle 2"/>
          <p:cNvSpPr>
            <a:spLocks noGrp="1" noRot="1" noChangeAspect="1" noChangeArrowheads="1" noTextEdit="1"/>
          </p:cNvSpPr>
          <p:nvPr>
            <p:ph type="sldImg"/>
          </p:nvPr>
        </p:nvSpPr>
        <p:spPr>
          <a:ln/>
        </p:spPr>
      </p:sp>
      <p:sp>
        <p:nvSpPr>
          <p:cNvPr id="241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822903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43715" name="Rectangle 2"/>
          <p:cNvSpPr>
            <a:spLocks noGrp="1" noRot="1" noChangeAspect="1" noChangeArrowheads="1" noTextEdit="1"/>
          </p:cNvSpPr>
          <p:nvPr>
            <p:ph type="sldImg"/>
          </p:nvPr>
        </p:nvSpPr>
        <p:spPr>
          <a:ln/>
        </p:spPr>
      </p:sp>
      <p:sp>
        <p:nvSpPr>
          <p:cNvPr id="243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4249299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43672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849572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6F1309A-0612-45FD-ACC9-00DEF5E063CB}" type="slidenum">
              <a:rPr lang="en-US" altLang="en-US"/>
              <a:pPr>
                <a:spcBef>
                  <a:spcPct val="0"/>
                </a:spcBef>
              </a:pPr>
              <a:t>60</a:t>
            </a:fld>
            <a:endParaRPr lang="en-US" altLang="en-US"/>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6872024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85019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941095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724853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1.#</a:t>
            </a: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98737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14" name="Text Box 17"/>
          <p:cNvSpPr txBox="1">
            <a:spLocks noChangeArrowheads="1"/>
          </p:cNvSpPr>
          <p:nvPr userDrawn="1"/>
        </p:nvSpPr>
        <p:spPr bwMode="auto">
          <a:xfrm>
            <a:off x="0" y="6553200"/>
            <a:ext cx="22098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eaLnBrk="1" hangingPunct="1">
              <a:spcBef>
                <a:spcPct val="50000"/>
              </a:spcBef>
              <a:defRPr/>
            </a:pPr>
            <a:r>
              <a:rPr lang="en-US" altLang="en-US" sz="1400" b="0" i="0" dirty="0" smtClean="0">
                <a:latin typeface="McGrawHill-Italic" pitchFamily="2" charset="0"/>
              </a:rPr>
              <a:t>McGraw-Hill</a:t>
            </a:r>
            <a:endParaRPr lang="en-US" altLang="en-US" sz="2400" b="0" i="0" dirty="0" smtClean="0">
              <a:latin typeface="Times New Roman" pitchFamily="18" charset="0"/>
            </a:endParaRPr>
          </a:p>
        </p:txBody>
      </p:sp>
      <p:sp>
        <p:nvSpPr>
          <p:cNvPr id="15" name="Text Box 18"/>
          <p:cNvSpPr txBox="1">
            <a:spLocks noChangeArrowheads="1"/>
          </p:cNvSpPr>
          <p:nvPr userDrawn="1"/>
        </p:nvSpPr>
        <p:spPr bwMode="auto">
          <a:xfrm>
            <a:off x="4572000" y="6553200"/>
            <a:ext cx="45720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lgn="r" eaLnBrk="1" hangingPunct="1">
              <a:spcBef>
                <a:spcPct val="50000"/>
              </a:spcBef>
              <a:buFontTx/>
              <a:buChar char="©"/>
              <a:defRPr/>
            </a:pPr>
            <a:r>
              <a:rPr lang="en-US" altLang="en-US" sz="1400" b="0" i="0" dirty="0" smtClean="0">
                <a:latin typeface="McGrawHill-Italic" pitchFamily="2" charset="0"/>
              </a:rPr>
              <a:t>The McGraw-Hill Companies, Inc., 2000</a:t>
            </a:r>
            <a:endParaRPr lang="en-US" altLang="en-US" sz="2400" b="0" i="0" dirty="0" smtClean="0">
              <a:latin typeface="Times New Roman" pitchFamily="18" charset="0"/>
            </a:endParaRPr>
          </a:p>
        </p:txBody>
      </p:sp>
      <p:sp>
        <p:nvSpPr>
          <p:cNvPr id="210956" name="Rectangle 12"/>
          <p:cNvSpPr>
            <a:spLocks noGrp="1" noChangeArrowheads="1"/>
          </p:cNvSpPr>
          <p:nvPr>
            <p:ph type="ctrTitle"/>
          </p:nvPr>
        </p:nvSpPr>
        <p:spPr bwMode="auto">
          <a:xfrm>
            <a:off x="990600" y="1676400"/>
            <a:ext cx="7772400" cy="1462088"/>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a:lvl1pPr>
          </a:lstStyle>
          <a:p>
            <a:r>
              <a:rPr lang="en-US"/>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a:lvl1pPr>
          </a:lstStyle>
          <a:p>
            <a:r>
              <a:rPr lang="en-US"/>
              <a:t>Click to edit Master subtitle style</a:t>
            </a:r>
          </a:p>
        </p:txBody>
      </p:sp>
      <p:sp>
        <p:nvSpPr>
          <p:cNvPr id="16" name="Date Placeholder 15"/>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b="0" i="0" smtClean="0">
                <a:solidFill>
                  <a:schemeClr val="bg2"/>
                </a:solidFill>
                <a:latin typeface="Tahoma" panose="020B0604030504040204" pitchFamily="34" charset="0"/>
              </a:defRPr>
            </a:lvl1pPr>
          </a:lstStyle>
          <a:p>
            <a:pPr>
              <a:defRPr/>
            </a:pPr>
            <a:fld id="{2F97B8F8-6EB0-4FC9-B26F-7304AB4F3F6E}" type="datetime1">
              <a:rPr lang="en-US" altLang="en-US"/>
              <a:pPr>
                <a:defRPr/>
              </a:pPr>
              <a:t>1/1/2017</a:t>
            </a:fld>
            <a:endParaRPr lang="en-US" altLang="en-US"/>
          </a:p>
        </p:txBody>
      </p:sp>
      <p:sp>
        <p:nvSpPr>
          <p:cNvPr id="17" name="Footer Placeholder 16"/>
          <p:cNvSpPr>
            <a:spLocks noGrp="1" noChangeArrowheads="1"/>
          </p:cNvSpPr>
          <p:nvPr>
            <p:ph type="ftr" sz="quarter" idx="11"/>
          </p:nvPr>
        </p:nvSpPr>
        <p:spPr bwMode="auto">
          <a:xfrm>
            <a:off x="3429000" y="62484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b="0" i="0" smtClean="0">
                <a:solidFill>
                  <a:schemeClr val="bg2"/>
                </a:solidFill>
                <a:latin typeface="Tahoma" panose="020B0604030504040204" pitchFamily="34" charset="0"/>
              </a:defRPr>
            </a:lvl1pPr>
          </a:lstStyle>
          <a:p>
            <a:pPr>
              <a:defRPr/>
            </a:pPr>
            <a:endParaRPr lang="en-US" altLang="en-US"/>
          </a:p>
        </p:txBody>
      </p:sp>
      <p:sp>
        <p:nvSpPr>
          <p:cNvPr id="18" name="Rectangle 17"/>
          <p:cNvSpPr>
            <a:spLocks noGrp="1" noChangeArrowheads="1"/>
          </p:cNvSpPr>
          <p:nvPr>
            <p:ph type="sldNum" sz="quarter" idx="12"/>
          </p:nvPr>
        </p:nvSpPr>
        <p:spPr>
          <a:xfrm>
            <a:off x="6858000" y="6248400"/>
            <a:ext cx="1905000" cy="457200"/>
          </a:xfrm>
        </p:spPr>
        <p:txBody>
          <a:bodyPr/>
          <a:lstStyle>
            <a:lvl1pPr algn="r">
              <a:defRPr sz="1400" b="0" smtClean="0">
                <a:solidFill>
                  <a:schemeClr val="bg2"/>
                </a:solidFill>
                <a:latin typeface="Tahoma" panose="020B0604030504040204" pitchFamily="34" charset="0"/>
              </a:defRPr>
            </a:lvl1pPr>
          </a:lstStyle>
          <a:p>
            <a:pPr>
              <a:defRPr/>
            </a:pPr>
            <a:fld id="{1F63C4BE-1329-4D57-83C2-A589E3594C18}" type="slidenum">
              <a:rPr lang="en-US" altLang="en-US"/>
              <a:pPr>
                <a:defRPr/>
              </a:pPr>
              <a:t>‹#›</a:t>
            </a:fld>
            <a:endParaRPr lang="en-US" altLang="en-US"/>
          </a:p>
        </p:txBody>
      </p:sp>
    </p:spTree>
    <p:extLst>
      <p:ext uri="{BB962C8B-B14F-4D97-AF65-F5344CB8AC3E}">
        <p14:creationId xmlns:p14="http://schemas.microsoft.com/office/powerpoint/2010/main" val="1519674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a:t>
            </a:r>
            <a:fld id="{7229A331-8951-422F-BB37-4DF1D49C190A}" type="slidenum">
              <a:rPr lang="en-US" altLang="en-US"/>
              <a:pPr>
                <a:defRPr/>
              </a:pPr>
              <a:t>‹#›</a:t>
            </a:fld>
            <a:endParaRPr lang="en-US" altLang="en-US"/>
          </a:p>
        </p:txBody>
      </p:sp>
    </p:spTree>
    <p:extLst>
      <p:ext uri="{BB962C8B-B14F-4D97-AF65-F5344CB8AC3E}">
        <p14:creationId xmlns:p14="http://schemas.microsoft.com/office/powerpoint/2010/main" val="177539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a:t>
            </a:r>
            <a:fld id="{E245D345-4321-4713-A67E-8B3F3AB98051}" type="slidenum">
              <a:rPr lang="en-US" altLang="en-US"/>
              <a:pPr>
                <a:defRPr/>
              </a:pPr>
              <a:t>‹#›</a:t>
            </a:fld>
            <a:endParaRPr lang="en-US" altLang="en-US"/>
          </a:p>
        </p:txBody>
      </p:sp>
    </p:spTree>
    <p:extLst>
      <p:ext uri="{BB962C8B-B14F-4D97-AF65-F5344CB8AC3E}">
        <p14:creationId xmlns:p14="http://schemas.microsoft.com/office/powerpoint/2010/main" val="2519756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3881281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3925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856387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4266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66071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696001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195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35087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a:t>
            </a:r>
            <a:fld id="{0CB97F4D-9304-49B1-9C44-30C2C9A311A5}" type="slidenum">
              <a:rPr lang="en-US" altLang="en-US"/>
              <a:pPr>
                <a:defRPr/>
              </a:pPr>
              <a:t>‹#›</a:t>
            </a:fld>
            <a:endParaRPr lang="en-US" altLang="en-US"/>
          </a:p>
        </p:txBody>
      </p:sp>
    </p:spTree>
    <p:extLst>
      <p:ext uri="{BB962C8B-B14F-4D97-AF65-F5344CB8AC3E}">
        <p14:creationId xmlns:p14="http://schemas.microsoft.com/office/powerpoint/2010/main" val="393241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53400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0801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0482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3.</a:t>
            </a:r>
            <a:fld id="{D2409901-6708-4A05-B942-00237AA7E2BE}" type="slidenum">
              <a:rPr lang="en-US" altLang="en-US"/>
              <a:pPr>
                <a:defRPr/>
              </a:pPr>
              <a:t>‹#›</a:t>
            </a:fld>
            <a:endParaRPr lang="en-US" altLang="en-US"/>
          </a:p>
        </p:txBody>
      </p:sp>
    </p:spTree>
    <p:extLst>
      <p:ext uri="{BB962C8B-B14F-4D97-AF65-F5344CB8AC3E}">
        <p14:creationId xmlns:p14="http://schemas.microsoft.com/office/powerpoint/2010/main" val="65305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a:t>
            </a:r>
            <a:fld id="{9D15068F-DABF-4325-B2C5-B54BA2A7EA5C}" type="slidenum">
              <a:rPr lang="en-US" altLang="en-US"/>
              <a:pPr>
                <a:defRPr/>
              </a:pPr>
              <a:t>‹#›</a:t>
            </a:fld>
            <a:endParaRPr lang="en-US" altLang="en-US"/>
          </a:p>
        </p:txBody>
      </p:sp>
    </p:spTree>
    <p:extLst>
      <p:ext uri="{BB962C8B-B14F-4D97-AF65-F5344CB8AC3E}">
        <p14:creationId xmlns:p14="http://schemas.microsoft.com/office/powerpoint/2010/main" val="2291045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r>
              <a:rPr lang="en-US" altLang="en-US"/>
              <a:t>3.</a:t>
            </a:r>
            <a:fld id="{A9E00D27-D80A-4794-8377-6DEF84D9B02D}" type="slidenum">
              <a:rPr lang="en-US" altLang="en-US"/>
              <a:pPr>
                <a:defRPr/>
              </a:pPr>
              <a:t>‹#›</a:t>
            </a:fld>
            <a:endParaRPr lang="en-US" altLang="en-US"/>
          </a:p>
        </p:txBody>
      </p:sp>
    </p:spTree>
    <p:extLst>
      <p:ext uri="{BB962C8B-B14F-4D97-AF65-F5344CB8AC3E}">
        <p14:creationId xmlns:p14="http://schemas.microsoft.com/office/powerpoint/2010/main" val="111943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r>
              <a:rPr lang="en-US" altLang="en-US"/>
              <a:t>3.</a:t>
            </a:r>
            <a:fld id="{7AA647CD-9F5E-4330-BC6F-4E126EAF2396}" type="slidenum">
              <a:rPr lang="en-US" altLang="en-US"/>
              <a:pPr>
                <a:defRPr/>
              </a:pPr>
              <a:t>‹#›</a:t>
            </a:fld>
            <a:endParaRPr lang="en-US" altLang="en-US"/>
          </a:p>
        </p:txBody>
      </p:sp>
    </p:spTree>
    <p:extLst>
      <p:ext uri="{BB962C8B-B14F-4D97-AF65-F5344CB8AC3E}">
        <p14:creationId xmlns:p14="http://schemas.microsoft.com/office/powerpoint/2010/main" val="767137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r>
              <a:rPr lang="en-US" altLang="en-US"/>
              <a:t>3.</a:t>
            </a:r>
            <a:fld id="{CC8F5013-6D37-4234-AF2B-E73682AF2A53}" type="slidenum">
              <a:rPr lang="en-US" altLang="en-US"/>
              <a:pPr>
                <a:defRPr/>
              </a:pPr>
              <a:t>‹#›</a:t>
            </a:fld>
            <a:endParaRPr lang="en-US" altLang="en-US"/>
          </a:p>
        </p:txBody>
      </p:sp>
    </p:spTree>
    <p:extLst>
      <p:ext uri="{BB962C8B-B14F-4D97-AF65-F5344CB8AC3E}">
        <p14:creationId xmlns:p14="http://schemas.microsoft.com/office/powerpoint/2010/main" val="2054948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a:t>
            </a:r>
            <a:fld id="{45D2ED39-00B3-4372-835D-5F64E63A50F2}" type="slidenum">
              <a:rPr lang="en-US" altLang="en-US"/>
              <a:pPr>
                <a:defRPr/>
              </a:pPr>
              <a:t>‹#›</a:t>
            </a:fld>
            <a:endParaRPr lang="en-US" altLang="en-US"/>
          </a:p>
        </p:txBody>
      </p:sp>
    </p:spTree>
    <p:extLst>
      <p:ext uri="{BB962C8B-B14F-4D97-AF65-F5344CB8AC3E}">
        <p14:creationId xmlns:p14="http://schemas.microsoft.com/office/powerpoint/2010/main" val="2805230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3.</a:t>
            </a:r>
            <a:fld id="{11E3EAB0-A10C-465D-B056-A53322E39DC2}" type="slidenum">
              <a:rPr lang="en-US" altLang="en-US"/>
              <a:pPr>
                <a:defRPr/>
              </a:pPr>
              <a:t>‹#›</a:t>
            </a:fld>
            <a:endParaRPr lang="en-US" altLang="en-US"/>
          </a:p>
        </p:txBody>
      </p:sp>
    </p:spTree>
    <p:extLst>
      <p:ext uri="{BB962C8B-B14F-4D97-AF65-F5344CB8AC3E}">
        <p14:creationId xmlns:p14="http://schemas.microsoft.com/office/powerpoint/2010/main" val="2790466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3" name="Rectangle 13"/>
          <p:cNvSpPr>
            <a:spLocks noGrp="1" noChangeArrowheads="1"/>
          </p:cNvSpPr>
          <p:nvPr>
            <p:ph type="sldNum" sz="quarter" idx="4"/>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smtClean="0">
                <a:latin typeface="Arial" panose="020B0604020202020204" pitchFamily="34" charset="0"/>
              </a:defRPr>
            </a:lvl1pPr>
          </a:lstStyle>
          <a:p>
            <a:pPr>
              <a:defRPr/>
            </a:pPr>
            <a:r>
              <a:rPr lang="en-US" altLang="en-US"/>
              <a:t>3.</a:t>
            </a:r>
            <a:fld id="{C7EB00BE-4CD9-440D-B5F8-65AF6A7B73E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9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defRPr>
      </a:lvl2pPr>
      <a:lvl3pPr algn="l" rtl="0" eaLnBrk="0" fontAlgn="base" hangingPunct="0">
        <a:spcBef>
          <a:spcPct val="0"/>
        </a:spcBef>
        <a:spcAft>
          <a:spcPct val="0"/>
        </a:spcAft>
        <a:defRPr sz="4400">
          <a:solidFill>
            <a:schemeClr val="tx2"/>
          </a:solidFill>
          <a:latin typeface="Tahoma" panose="020B0604030504040204" pitchFamily="34" charset="0"/>
        </a:defRPr>
      </a:lvl3pPr>
      <a:lvl4pPr algn="l" rtl="0" eaLnBrk="0" fontAlgn="base" hangingPunct="0">
        <a:spcBef>
          <a:spcPct val="0"/>
        </a:spcBef>
        <a:spcAft>
          <a:spcPct val="0"/>
        </a:spcAft>
        <a:defRPr sz="4400">
          <a:solidFill>
            <a:schemeClr val="tx2"/>
          </a:solidFill>
          <a:latin typeface="Tahoma" panose="020B0604030504040204" pitchFamily="34" charset="0"/>
        </a:defRPr>
      </a:lvl4pPr>
      <a:lvl5pPr algn="l" rtl="0" eaLnBrk="0" fontAlgn="base" hangingPunct="0">
        <a:spcBef>
          <a:spcPct val="0"/>
        </a:spcBef>
        <a:spcAft>
          <a:spcPct val="0"/>
        </a:spcAft>
        <a:defRPr sz="4400">
          <a:solidFill>
            <a:schemeClr val="tx2"/>
          </a:solidFill>
          <a:latin typeface="Tahoma" panose="020B0604030504040204" pitchFamily="34" charset="0"/>
        </a:defRPr>
      </a:lvl5pPr>
      <a:lvl6pPr marL="457200" algn="l" rtl="0" fontAlgn="base">
        <a:spcBef>
          <a:spcPct val="0"/>
        </a:spcBef>
        <a:spcAft>
          <a:spcPct val="0"/>
        </a:spcAft>
        <a:defRPr sz="4400">
          <a:solidFill>
            <a:schemeClr val="tx2"/>
          </a:solidFill>
          <a:latin typeface="Tahoma" panose="020B0604030504040204" pitchFamily="34" charset="0"/>
        </a:defRPr>
      </a:lvl6pPr>
      <a:lvl7pPr marL="914400" algn="l" rtl="0" fontAlgn="base">
        <a:spcBef>
          <a:spcPct val="0"/>
        </a:spcBef>
        <a:spcAft>
          <a:spcPct val="0"/>
        </a:spcAft>
        <a:defRPr sz="4400">
          <a:solidFill>
            <a:schemeClr val="tx2"/>
          </a:solidFill>
          <a:latin typeface="Tahoma" panose="020B0604030504040204" pitchFamily="34" charset="0"/>
        </a:defRPr>
      </a:lvl7pPr>
      <a:lvl8pPr marL="1371600" algn="l" rtl="0" fontAlgn="base">
        <a:spcBef>
          <a:spcPct val="0"/>
        </a:spcBef>
        <a:spcAft>
          <a:spcPct val="0"/>
        </a:spcAft>
        <a:defRPr sz="4400">
          <a:solidFill>
            <a:schemeClr val="tx2"/>
          </a:solidFill>
          <a:latin typeface="Tahoma" panose="020B0604030504040204" pitchFamily="34" charset="0"/>
        </a:defRPr>
      </a:lvl8pPr>
      <a:lvl9pPr marL="1828800" algn="l" rtl="0" fontAlgn="base">
        <a:spcBef>
          <a:spcPct val="0"/>
        </a:spcBef>
        <a:spcAft>
          <a:spcPct val="0"/>
        </a:spcAft>
        <a:defRPr sz="4400">
          <a:solidFill>
            <a:schemeClr val="tx2"/>
          </a:solidFill>
          <a:latin typeface="Tahoma" panose="020B060403050404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3.emf"/><Relationship Id="rId5" Type="http://schemas.openxmlformats.org/officeDocument/2006/relationships/image" Target="../media/image32.emf"/><Relationship Id="rId10" Type="http://schemas.openxmlformats.org/officeDocument/2006/relationships/image" Target="../media/image37.emf"/><Relationship Id="rId4" Type="http://schemas.openxmlformats.org/officeDocument/2006/relationships/image" Target="../media/image31.emf"/><Relationship Id="rId9" Type="http://schemas.openxmlformats.org/officeDocument/2006/relationships/image" Target="../media/image36.emf"/></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branding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4"/>
          <p:cNvSpPr txBox="1">
            <a:spLocks noChangeArrowheads="1"/>
          </p:cNvSpPr>
          <p:nvPr/>
        </p:nvSpPr>
        <p:spPr bwMode="auto">
          <a:xfrm>
            <a:off x="187325" y="1524000"/>
            <a:ext cx="41560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solidFill>
                  <a:srgbClr val="C00000"/>
                </a:solidFill>
                <a:latin typeface="Times" panose="02020603050405020304" pitchFamily="18" charset="0"/>
                <a:cs typeface="Arial" panose="020B0604020202020204" pitchFamily="34" charset="0"/>
              </a:rPr>
              <a:t>Chapter 3</a:t>
            </a:r>
          </a:p>
        </p:txBody>
      </p:sp>
      <p:sp>
        <p:nvSpPr>
          <p:cNvPr id="5124" name="Text Box 6"/>
          <p:cNvSpPr txBox="1">
            <a:spLocks noChangeArrowheads="1"/>
          </p:cNvSpPr>
          <p:nvPr/>
        </p:nvSpPr>
        <p:spPr bwMode="auto">
          <a:xfrm>
            <a:off x="152400" y="3048000"/>
            <a:ext cx="415607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latin typeface="Times" panose="02020603050405020304" pitchFamily="18" charset="0"/>
                <a:cs typeface="Arial" panose="020B0604020202020204" pitchFamily="34" charset="0"/>
              </a:rPr>
              <a:t>Introduction</a:t>
            </a:r>
          </a:p>
          <a:p>
            <a:pPr algn="ctr" eaLnBrk="1" hangingPunct="1"/>
            <a:r>
              <a:rPr lang="en-US" altLang="en-US" sz="4800">
                <a:latin typeface="Times" panose="02020603050405020304" pitchFamily="18" charset="0"/>
                <a:cs typeface="Arial" panose="020B0604020202020204" pitchFamily="34" charset="0"/>
              </a:rPr>
              <a:t>To</a:t>
            </a:r>
          </a:p>
          <a:p>
            <a:pPr algn="ctr" eaLnBrk="1" hangingPunct="1"/>
            <a:r>
              <a:rPr lang="en-US" altLang="en-US" sz="4800">
                <a:latin typeface="Times" panose="02020603050405020304" pitchFamily="18" charset="0"/>
                <a:cs typeface="Arial" panose="020B0604020202020204" pitchFamily="34" charset="0"/>
              </a:rPr>
              <a:t>Physical</a:t>
            </a:r>
          </a:p>
          <a:p>
            <a:pPr algn="ctr" eaLnBrk="1" hangingPunct="1"/>
            <a:r>
              <a:rPr lang="en-US" altLang="en-US" sz="4800">
                <a:latin typeface="Times" panose="02020603050405020304" pitchFamily="18" charset="0"/>
                <a:cs typeface="Arial" panose="020B0604020202020204" pitchFamily="34" charset="0"/>
              </a:rPr>
              <a:t>Layer</a:t>
            </a:r>
          </a:p>
        </p:txBody>
      </p:sp>
      <p:pic>
        <p:nvPicPr>
          <p:cNvPr id="5125"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762000"/>
            <a:ext cx="44704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 Box 2"/>
          <p:cNvSpPr txBox="1">
            <a:spLocks noChangeArrowheads="1"/>
          </p:cNvSpPr>
          <p:nvPr/>
        </p:nvSpPr>
        <p:spPr bwMode="auto">
          <a:xfrm>
            <a:off x="0" y="6604000"/>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833" tIns="51417" rIns="102833" bIns="51417">
            <a:spAutoFit/>
          </a:bodyPr>
          <a:lstStyle>
            <a:lvl1pPr defTabSz="1028700">
              <a:defRPr sz="3200" b="1" i="1">
                <a:solidFill>
                  <a:schemeClr val="tx1"/>
                </a:solidFill>
                <a:latin typeface="Baby Kruffy"/>
              </a:defRPr>
            </a:lvl1pPr>
            <a:lvl2pPr marL="742950" indent="-285750" defTabSz="1028700">
              <a:defRPr sz="3200" b="1" i="1">
                <a:solidFill>
                  <a:schemeClr val="tx1"/>
                </a:solidFill>
                <a:latin typeface="Baby Kruffy"/>
              </a:defRPr>
            </a:lvl2pPr>
            <a:lvl3pPr marL="1143000" indent="-228600" defTabSz="1028700">
              <a:defRPr sz="3200" b="1" i="1">
                <a:solidFill>
                  <a:schemeClr val="tx1"/>
                </a:solidFill>
                <a:latin typeface="Baby Kruffy"/>
              </a:defRPr>
            </a:lvl3pPr>
            <a:lvl4pPr marL="1600200" indent="-228600" defTabSz="1028700">
              <a:defRPr sz="3200" b="1" i="1">
                <a:solidFill>
                  <a:schemeClr val="tx1"/>
                </a:solidFill>
                <a:latin typeface="Baby Kruffy"/>
              </a:defRPr>
            </a:lvl4pPr>
            <a:lvl5pPr marL="2057400" indent="-228600" defTabSz="1028700">
              <a:defRPr sz="3200" b="1" i="1">
                <a:solidFill>
                  <a:schemeClr val="tx1"/>
                </a:solidFill>
                <a:latin typeface="Baby Kruffy"/>
              </a:defRPr>
            </a:lvl5pPr>
            <a:lvl6pPr marL="2514600" indent="-228600" defTabSz="1028700" eaLnBrk="0" fontAlgn="base" hangingPunct="0">
              <a:spcBef>
                <a:spcPct val="0"/>
              </a:spcBef>
              <a:spcAft>
                <a:spcPct val="0"/>
              </a:spcAft>
              <a:defRPr sz="3200" b="1" i="1">
                <a:solidFill>
                  <a:schemeClr val="tx1"/>
                </a:solidFill>
                <a:latin typeface="Baby Kruffy"/>
              </a:defRPr>
            </a:lvl6pPr>
            <a:lvl7pPr marL="2971800" indent="-228600" defTabSz="1028700" eaLnBrk="0" fontAlgn="base" hangingPunct="0">
              <a:spcBef>
                <a:spcPct val="0"/>
              </a:spcBef>
              <a:spcAft>
                <a:spcPct val="0"/>
              </a:spcAft>
              <a:defRPr sz="3200" b="1" i="1">
                <a:solidFill>
                  <a:schemeClr val="tx1"/>
                </a:solidFill>
                <a:latin typeface="Baby Kruffy"/>
              </a:defRPr>
            </a:lvl7pPr>
            <a:lvl8pPr marL="3429000" indent="-228600" defTabSz="1028700" eaLnBrk="0" fontAlgn="base" hangingPunct="0">
              <a:spcBef>
                <a:spcPct val="0"/>
              </a:spcBef>
              <a:spcAft>
                <a:spcPct val="0"/>
              </a:spcAft>
              <a:defRPr sz="3200" b="1" i="1">
                <a:solidFill>
                  <a:schemeClr val="tx1"/>
                </a:solidFill>
                <a:latin typeface="Baby Kruffy"/>
              </a:defRPr>
            </a:lvl8pPr>
            <a:lvl9pPr marL="3886200" indent="-228600" defTabSz="1028700" eaLnBrk="0" fontAlgn="base" hangingPunct="0">
              <a:spcBef>
                <a:spcPct val="0"/>
              </a:spcBef>
              <a:spcAft>
                <a:spcPct val="0"/>
              </a:spcAft>
              <a:defRPr sz="3200" b="1" i="1">
                <a:solidFill>
                  <a:schemeClr val="tx1"/>
                </a:solidFill>
                <a:latin typeface="Baby Kruffy"/>
              </a:defRPr>
            </a:lvl9pPr>
          </a:lstStyle>
          <a:p>
            <a:pPr algn="ctr" eaLnBrk="1" hangingPunct="1">
              <a:spcBef>
                <a:spcPct val="50000"/>
              </a:spcBef>
            </a:pPr>
            <a:r>
              <a:rPr lang="en-US" altLang="en-US" sz="1000" b="0" i="0">
                <a:latin typeface="Arial" panose="020B0604020202020204" pitchFamily="34" charset="0"/>
                <a:cs typeface="Arial" panose="020B0604020202020204" pitchFamily="34" charset="0"/>
              </a:rPr>
              <a:t>Copyright </a:t>
            </a:r>
            <a:r>
              <a:rPr lang="en-US" altLang="en-US" sz="1000" b="0" i="0">
                <a:latin typeface="Arial" panose="020B0604020202020204" pitchFamily="34" charset="0"/>
                <a:cs typeface="Times New Roman" panose="02020603050405020304" pitchFamily="18" charset="0"/>
              </a:rPr>
              <a:t>© </a:t>
            </a:r>
            <a:r>
              <a:rPr lang="en-US" altLang="en-US" sz="1000" b="0" i="0">
                <a:latin typeface="Arial" panose="020B0604020202020204" pitchFamily="34" charset="0"/>
                <a:cs typeface="Arial" panose="020B0604020202020204" pitchFamily="34" charset="0"/>
              </a:rPr>
              <a:t>The McGraw-Hill Companies, Inc. Permission required for reproduction or display.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524AC15B-9B5A-4FC5-8BC0-CDCE9DB16063}" type="slidenum">
              <a:rPr lang="en-US" altLang="en-US" sz="1200" i="0">
                <a:latin typeface="Arial" panose="020B0604020202020204" pitchFamily="34" charset="0"/>
              </a:rPr>
              <a:pPr/>
              <a:t>10</a:t>
            </a:fld>
            <a:endParaRPr lang="en-US" altLang="en-US" sz="1200" i="0">
              <a:latin typeface="Arial" panose="020B0604020202020204" pitchFamily="34" charset="0"/>
            </a:endParaRPr>
          </a:p>
        </p:txBody>
      </p:sp>
      <p:sp>
        <p:nvSpPr>
          <p:cNvPr id="2355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5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5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5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5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6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56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237288"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3.1.3  </a:t>
            </a:r>
            <a:r>
              <a:rPr lang="en-US" sz="3600" dirty="0">
                <a:solidFill>
                  <a:schemeClr val="hlink"/>
                </a:solidFill>
                <a:effectLst>
                  <a:outerShdw blurRad="38100" dist="38100" dir="2700000" algn="tl">
                    <a:srgbClr val="000000">
                      <a:alpha val="43137"/>
                    </a:srgbClr>
                  </a:outerShdw>
                </a:effectLst>
                <a:latin typeface="Times New Roman" pitchFamily="18" charset="0"/>
              </a:rPr>
              <a:t>Periodic and Nonperiodic</a:t>
            </a:r>
          </a:p>
        </p:txBody>
      </p:sp>
      <p:sp>
        <p:nvSpPr>
          <p:cNvPr id="23563" name="Rectangle 10"/>
          <p:cNvSpPr>
            <a:spLocks noChangeArrowheads="1"/>
          </p:cNvSpPr>
          <p:nvPr/>
        </p:nvSpPr>
        <p:spPr bwMode="auto">
          <a:xfrm>
            <a:off x="381000" y="1330325"/>
            <a:ext cx="7924800" cy="310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A periodic signal completes a pattern within a measurable time frame, called a period, and repeats that pattern over subsequent identical periods. The completion of one full pattern is called a cycle. A nonperiodic signal changes without exhibiting a pattern or cycle that repeats over time. Both analog and digital signals.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E53505B7-F6BB-46C1-AAB6-6ADA69CCA91C}" type="slidenum">
              <a:rPr lang="en-US" altLang="en-US" sz="1200" i="0">
                <a:latin typeface="Arial" panose="020B0604020202020204" pitchFamily="34" charset="0"/>
              </a:rPr>
              <a:pPr/>
              <a:t>11</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6878638"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3-2   PERIODIC ANALOG SIGNALS</a:t>
            </a:r>
          </a:p>
          <a:p>
            <a:pPr marL="0" lvl="2">
              <a:defRPr/>
            </a:pPr>
            <a:endParaRPr lang="en-US" i="0" dirty="0">
              <a:effectLst>
                <a:outerShdw blurRad="38100" dist="38100" dir="2700000" algn="tl">
                  <a:srgbClr val="C0C0C0"/>
                </a:outerShdw>
              </a:effectLst>
              <a:latin typeface="Times" pitchFamily="18" charset="0"/>
            </a:endParaRPr>
          </a:p>
        </p:txBody>
      </p:sp>
      <p:sp>
        <p:nvSpPr>
          <p:cNvPr id="25605"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25606" name="Rectangle 8"/>
          <p:cNvSpPr>
            <a:spLocks noChangeArrowheads="1"/>
          </p:cNvSpPr>
          <p:nvPr/>
        </p:nvSpPr>
        <p:spPr bwMode="auto">
          <a:xfrm>
            <a:off x="228600" y="1658938"/>
            <a:ext cx="82296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Periodic analog signals can be classified as simple or composite. A simple periodic analog signal, a sine wave, cannot be decomposed into simpler signals. A composite periodic analog signal is composed of multiple sine waves.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40754E45-EBF2-4BE2-AA8F-3225A912242D}" type="slidenum">
              <a:rPr lang="en-US" altLang="en-US" sz="1200" i="0">
                <a:latin typeface="Arial" panose="020B0604020202020204" pitchFamily="34" charset="0"/>
              </a:rPr>
              <a:pPr/>
              <a:t>12</a:t>
            </a:fld>
            <a:endParaRPr lang="en-US" altLang="en-US" sz="1200" i="0">
              <a:latin typeface="Arial" panose="020B0604020202020204" pitchFamily="34" charset="0"/>
            </a:endParaRPr>
          </a:p>
        </p:txBody>
      </p:sp>
      <p:sp>
        <p:nvSpPr>
          <p:cNvPr id="2765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765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309938"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3.2.1  </a:t>
            </a:r>
            <a:r>
              <a:rPr lang="en-US" sz="3600" dirty="0">
                <a:solidFill>
                  <a:schemeClr val="hlink"/>
                </a:solidFill>
                <a:effectLst>
                  <a:outerShdw blurRad="38100" dist="38100" dir="2700000" algn="tl">
                    <a:srgbClr val="000000">
                      <a:alpha val="43137"/>
                    </a:srgbClr>
                  </a:outerShdw>
                </a:effectLst>
                <a:latin typeface="Times New Roman" pitchFamily="18" charset="0"/>
              </a:rPr>
              <a:t>Sine Wave</a:t>
            </a:r>
          </a:p>
        </p:txBody>
      </p:sp>
      <p:sp>
        <p:nvSpPr>
          <p:cNvPr id="27659" name="Rectangle 10"/>
          <p:cNvSpPr>
            <a:spLocks noChangeArrowheads="1"/>
          </p:cNvSpPr>
          <p:nvPr/>
        </p:nvSpPr>
        <p:spPr bwMode="auto">
          <a:xfrm>
            <a:off x="381000" y="1293813"/>
            <a:ext cx="7924800" cy="310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sine wave is the most fundamental form of a periodic analog signal. When we visualize it as a simple oscillating curve, its change over the course of a cycle is smooth and consistent, a continuous, rolling flow. Figure 3.3 shows a sine wave. Each cycle consists of a single arc above the time axis followed by a single arc below it.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6A8A17CE-AE00-4E4F-9D62-B80A381BDF35}" type="slidenum">
              <a:rPr lang="en-US" altLang="en-US" sz="1200" i="0">
                <a:latin typeface="Arial" panose="020B0604020202020204" pitchFamily="34" charset="0"/>
              </a:rPr>
              <a:pPr/>
              <a:t>13</a:t>
            </a:fld>
            <a:endParaRPr lang="en-US" altLang="en-US" sz="1200" i="0">
              <a:latin typeface="Arial" panose="020B0604020202020204" pitchFamily="34" charset="0"/>
            </a:endParaRPr>
          </a:p>
        </p:txBody>
      </p:sp>
      <p:sp>
        <p:nvSpPr>
          <p:cNvPr id="2969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  </a:t>
            </a:r>
            <a:r>
              <a:rPr lang="en-US" altLang="en-US" sz="2000">
                <a:latin typeface="Times-BoldItalic"/>
              </a:rPr>
              <a:t>A sine wave</a:t>
            </a:r>
          </a:p>
        </p:txBody>
      </p:sp>
      <p:pic>
        <p:nvPicPr>
          <p:cNvPr id="2970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130550"/>
            <a:ext cx="541020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241550"/>
            <a:ext cx="7024688" cy="199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B99B7F1F-DAA9-4CB5-A54D-7B01EF6A68EF}" type="slidenum">
              <a:rPr lang="en-US" altLang="en-US" sz="1200" i="0">
                <a:latin typeface="Arial" panose="020B0604020202020204" pitchFamily="34" charset="0"/>
              </a:rPr>
              <a:pPr/>
              <a:t>14</a:t>
            </a:fld>
            <a:endParaRPr lang="en-US" altLang="en-US" sz="1200" i="0">
              <a:latin typeface="Arial" panose="020B0604020202020204" pitchFamily="34" charset="0"/>
            </a:endParaRPr>
          </a:p>
        </p:txBody>
      </p:sp>
      <p:sp>
        <p:nvSpPr>
          <p:cNvPr id="3174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3.4:  </a:t>
            </a:r>
            <a:r>
              <a:rPr lang="en-US" altLang="en-US" sz="2000">
                <a:latin typeface="Times-BoldItalic"/>
              </a:rPr>
              <a:t>Two signals with two different amplitudes</a:t>
            </a:r>
          </a:p>
        </p:txBody>
      </p:sp>
      <p:pic>
        <p:nvPicPr>
          <p:cNvPr id="3174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 y="1003300"/>
            <a:ext cx="8194675"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3400" y="4572000"/>
            <a:ext cx="1316038"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0700" y="1257300"/>
            <a:ext cx="13144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0D29657-2B67-4222-B1CB-FB135B46B1E9}" type="slidenum">
              <a:rPr lang="en-US" altLang="en-US" sz="1200" i="0">
                <a:latin typeface="Arial" panose="020B0604020202020204" pitchFamily="34" charset="0"/>
              </a:rPr>
              <a:pPr/>
              <a:t>15</a:t>
            </a:fld>
            <a:endParaRPr lang="en-US" altLang="en-US" sz="1200" i="0">
              <a:latin typeface="Arial" panose="020B0604020202020204" pitchFamily="34" charset="0"/>
            </a:endParaRPr>
          </a:p>
        </p:txBody>
      </p:sp>
      <p:sp>
        <p:nvSpPr>
          <p:cNvPr id="37891" name="Rectangle 14"/>
          <p:cNvSpPr>
            <a:spLocks noChangeArrowheads="1"/>
          </p:cNvSpPr>
          <p:nvPr/>
        </p:nvSpPr>
        <p:spPr bwMode="auto">
          <a:xfrm>
            <a:off x="152400" y="-20638"/>
            <a:ext cx="8153400" cy="7080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3.5:  </a:t>
            </a:r>
            <a:r>
              <a:rPr lang="en-US" altLang="en-US" sz="2000">
                <a:latin typeface="Times-BoldItalic"/>
              </a:rPr>
              <a:t>Two signals with the same phase and frequency, but </a:t>
            </a:r>
            <a:br>
              <a:rPr lang="en-US" altLang="en-US" sz="2000">
                <a:latin typeface="Times-BoldItalic"/>
              </a:rPr>
            </a:br>
            <a:r>
              <a:rPr lang="en-US" altLang="en-US" sz="2000">
                <a:latin typeface="Times-BoldItalic"/>
              </a:rPr>
              <a:t>                     different amplitudes</a:t>
            </a:r>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63" y="914400"/>
            <a:ext cx="4092575" cy="290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8350" y="3048000"/>
            <a:ext cx="4092575"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8B8485F-6E86-4549-9274-F8778361BD25}" type="slidenum">
              <a:rPr lang="en-US" altLang="en-US" sz="1200" i="0">
                <a:latin typeface="Arial" panose="020B0604020202020204" pitchFamily="34" charset="0"/>
              </a:rPr>
              <a:pPr/>
              <a:t>16</a:t>
            </a:fld>
            <a:endParaRPr lang="en-US" altLang="en-US" sz="1200" i="0">
              <a:latin typeface="Arial" panose="020B0604020202020204" pitchFamily="34" charset="0"/>
            </a:endParaRPr>
          </a:p>
        </p:txBody>
      </p:sp>
      <p:sp>
        <p:nvSpPr>
          <p:cNvPr id="35" name="Rectangle 14"/>
          <p:cNvSpPr>
            <a:spLocks noChangeArrowheads="1"/>
          </p:cNvSpPr>
          <p:nvPr/>
        </p:nvSpPr>
        <p:spPr bwMode="auto">
          <a:xfrm>
            <a:off x="838200" y="71438"/>
            <a:ext cx="8153400" cy="461962"/>
          </a:xfrm>
          <a:prstGeom prst="rect">
            <a:avLst/>
          </a:prstGeom>
          <a:solidFill>
            <a:sysClr val="window" lastClr="FFFFFF"/>
          </a:solidFill>
          <a:ln>
            <a:noFill/>
          </a:ln>
          <a:extLst/>
        </p:spPr>
        <p:txBody>
          <a:bodyPr>
            <a:spAutoFit/>
          </a:bodyPr>
          <a:lstStyle/>
          <a:p>
            <a:pPr fontAlgn="auto">
              <a:spcBef>
                <a:spcPts val="0"/>
              </a:spcBef>
              <a:spcAft>
                <a:spcPts val="0"/>
              </a:spcAft>
              <a:defRPr/>
            </a:pPr>
            <a:r>
              <a:rPr lang="en-US" sz="2400" i="0" kern="0" dirty="0">
                <a:solidFill>
                  <a:srgbClr val="FF0000"/>
                </a:solidFill>
                <a:latin typeface="Times-BoldItalic"/>
              </a:rPr>
              <a:t>Table 3.1</a:t>
            </a:r>
            <a:r>
              <a:rPr lang="en-US" sz="2000" b="0" i="0" kern="0" dirty="0">
                <a:solidFill>
                  <a:srgbClr val="FF0000"/>
                </a:solidFill>
                <a:latin typeface="Times-BoldItalic"/>
              </a:rPr>
              <a:t>: </a:t>
            </a:r>
            <a:r>
              <a:rPr lang="en-US" sz="2000" i="0" kern="0" dirty="0">
                <a:solidFill>
                  <a:srgbClr val="002060"/>
                </a:solidFill>
                <a:latin typeface="Times-BoldItalic"/>
              </a:rPr>
              <a:t>Units of period and frequency</a:t>
            </a:r>
          </a:p>
        </p:txBody>
      </p:sp>
      <p:pic>
        <p:nvPicPr>
          <p:cNvPr id="3994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201863"/>
            <a:ext cx="8213725" cy="221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50B815A-F06B-4982-A711-A18A235E6657}" type="slidenum">
              <a:rPr lang="en-US" altLang="en-US" sz="1200" i="0">
                <a:latin typeface="Arial" panose="020B0604020202020204" pitchFamily="34" charset="0"/>
              </a:rPr>
              <a:pPr/>
              <a:t>17</a:t>
            </a:fld>
            <a:endParaRPr lang="en-US" altLang="en-US" sz="1200" i="0">
              <a:latin typeface="Arial" panose="020B0604020202020204" pitchFamily="34" charset="0"/>
            </a:endParaRPr>
          </a:p>
        </p:txBody>
      </p:sp>
      <p:sp>
        <p:nvSpPr>
          <p:cNvPr id="4813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813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492375"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3.2.2  </a:t>
            </a:r>
            <a:r>
              <a:rPr lang="en-US" sz="3600" dirty="0">
                <a:solidFill>
                  <a:schemeClr val="hlink"/>
                </a:solidFill>
                <a:effectLst>
                  <a:outerShdw blurRad="38100" dist="38100" dir="2700000" algn="tl">
                    <a:srgbClr val="000000">
                      <a:alpha val="43137"/>
                    </a:srgbClr>
                  </a:outerShdw>
                </a:effectLst>
                <a:latin typeface="Times New Roman" pitchFamily="18" charset="0"/>
              </a:rPr>
              <a:t>Phase</a:t>
            </a:r>
          </a:p>
        </p:txBody>
      </p:sp>
      <p:sp>
        <p:nvSpPr>
          <p:cNvPr id="48139" name="Rectangle 10"/>
          <p:cNvSpPr>
            <a:spLocks noChangeArrowheads="1"/>
          </p:cNvSpPr>
          <p:nvPr/>
        </p:nvSpPr>
        <p:spPr bwMode="auto">
          <a:xfrm>
            <a:off x="381000" y="1293813"/>
            <a:ext cx="7924800" cy="2678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term phase, or phase shift, describes the position of the waveform relative to time 0. If we think of the wave as something that can be shifted backward or forward along the time axis, phase describes the amount of that shift. It indicates the status of the first cycle.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9B95BFD-21E4-4F06-8D7A-26BEEAEC7CCF}" type="slidenum">
              <a:rPr lang="en-US" altLang="en-US" sz="1200" i="0">
                <a:latin typeface="Arial" panose="020B0604020202020204" pitchFamily="34" charset="0"/>
              </a:rPr>
              <a:pPr/>
              <a:t>18</a:t>
            </a:fld>
            <a:endParaRPr lang="en-US" altLang="en-US" sz="1200" i="0">
              <a:latin typeface="Arial" panose="020B0604020202020204" pitchFamily="34" charset="0"/>
            </a:endParaRPr>
          </a:p>
        </p:txBody>
      </p:sp>
      <p:sp>
        <p:nvSpPr>
          <p:cNvPr id="5017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3.6:  </a:t>
            </a:r>
            <a:r>
              <a:rPr lang="en-US" altLang="en-US" sz="2000">
                <a:latin typeface="Times-BoldItalic"/>
              </a:rPr>
              <a:t>Three sine waves with different phases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150" y="762000"/>
            <a:ext cx="7207250"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6150" y="2743200"/>
            <a:ext cx="720725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6150" y="4870450"/>
            <a:ext cx="720725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B8340A47-28F0-4F51-9FC7-31ADEE87A2BD}" type="slidenum">
              <a:rPr lang="en-US" altLang="en-US" sz="1200" i="0">
                <a:latin typeface="Arial" panose="020B0604020202020204" pitchFamily="34" charset="0"/>
              </a:rPr>
              <a:pPr/>
              <a:t>19</a:t>
            </a:fld>
            <a:endParaRPr lang="en-US" altLang="en-US" sz="1200" i="0">
              <a:latin typeface="Arial" panose="020B0604020202020204" pitchFamily="34" charset="0"/>
            </a:endParaRPr>
          </a:p>
        </p:txBody>
      </p:sp>
      <p:sp>
        <p:nvSpPr>
          <p:cNvPr id="52227" name="Text Box 20"/>
          <p:cNvSpPr txBox="1">
            <a:spLocks noChangeArrowheads="1"/>
          </p:cNvSpPr>
          <p:nvPr/>
        </p:nvSpPr>
        <p:spPr bwMode="auto">
          <a:xfrm>
            <a:off x="76200" y="696913"/>
            <a:ext cx="8839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sine wave is offset 1/6 cycle with respect to time 0. What is its phase in degrees and radians?</a:t>
            </a:r>
          </a:p>
        </p:txBody>
      </p:sp>
      <p:grpSp>
        <p:nvGrpSpPr>
          <p:cNvPr id="52228" name="Group 23"/>
          <p:cNvGrpSpPr>
            <a:grpSpLocks/>
          </p:cNvGrpSpPr>
          <p:nvPr/>
        </p:nvGrpSpPr>
        <p:grpSpPr bwMode="auto">
          <a:xfrm>
            <a:off x="0" y="0"/>
            <a:ext cx="9144000" cy="609600"/>
            <a:chOff x="0" y="2448"/>
            <a:chExt cx="5760" cy="384"/>
          </a:xfrm>
        </p:grpSpPr>
        <p:sp>
          <p:nvSpPr>
            <p:cNvPr id="52231"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713"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3.6</a:t>
              </a:r>
            </a:p>
          </p:txBody>
        </p:sp>
      </p:grpSp>
      <p:sp>
        <p:nvSpPr>
          <p:cNvPr id="52229" name="Text Box 20"/>
          <p:cNvSpPr txBox="1">
            <a:spLocks noChangeArrowheads="1"/>
          </p:cNvSpPr>
          <p:nvPr/>
        </p:nvSpPr>
        <p:spPr bwMode="auto">
          <a:xfrm>
            <a:off x="76200" y="22860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a:latin typeface="Times New Roman" panose="02020603050405020304" pitchFamily="18" charset="0"/>
                <a:cs typeface="Times New Roman" panose="02020603050405020304" pitchFamily="18" charset="0"/>
              </a:rPr>
              <a:t>We know that 1 complete cycle is 360°. Therefore, 1/6 cycle is</a:t>
            </a:r>
          </a:p>
        </p:txBody>
      </p:sp>
      <p:pic>
        <p:nvPicPr>
          <p:cNvPr id="522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6838" y="3759200"/>
            <a:ext cx="64103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1"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2"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3"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4"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5"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6"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7" name="Rectangle 21"/>
          <p:cNvSpPr>
            <a:spLocks noChangeArrowheads="1"/>
          </p:cNvSpPr>
          <p:nvPr/>
        </p:nvSpPr>
        <p:spPr bwMode="auto">
          <a:xfrm>
            <a:off x="1066800" y="-76200"/>
            <a:ext cx="4186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 Outline</a:t>
            </a:r>
          </a:p>
        </p:txBody>
      </p:sp>
      <p:sp>
        <p:nvSpPr>
          <p:cNvPr id="861215" name="Rectangle 31"/>
          <p:cNvSpPr>
            <a:spLocks noChangeArrowheads="1"/>
          </p:cNvSpPr>
          <p:nvPr/>
        </p:nvSpPr>
        <p:spPr bwMode="auto">
          <a:xfrm>
            <a:off x="152400" y="762000"/>
            <a:ext cx="8458200" cy="5867400"/>
          </a:xfrm>
          <a:prstGeom prst="rect">
            <a:avLst/>
          </a:prstGeom>
          <a:noFill/>
          <a:ln w="9525">
            <a:noFill/>
            <a:miter lim="800000"/>
            <a:headEnd/>
            <a:tailEnd/>
          </a:ln>
          <a:effectLst/>
        </p:spPr>
        <p:txBody>
          <a:bodyPr/>
          <a:lstStyle/>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3.1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DATA  AND  SIGNALS</a:t>
            </a:r>
          </a:p>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3.2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PERIODIC  ANALOG  SIGNALS</a:t>
            </a:r>
          </a:p>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3.3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DIGITAL SIGNALS</a:t>
            </a:r>
            <a:endParaRPr lang="en-US" sz="4000"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3.4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TRANSMISSION IMPAIRMENT</a:t>
            </a:r>
          </a:p>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3.5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DATA RATE LIMITS</a:t>
            </a:r>
          </a:p>
          <a:p>
            <a:pPr algn="just">
              <a:lnSpc>
                <a:spcPct val="200000"/>
              </a:lnSpc>
              <a:defRPr/>
            </a:pPr>
            <a:r>
              <a:rPr lang="en-US" dirty="0">
                <a:solidFill>
                  <a:srgbClr val="C00000"/>
                </a:solidFill>
                <a:effectLst>
                  <a:outerShdw blurRad="38100" dist="38100" dir="2700000" algn="tl">
                    <a:srgbClr val="000000">
                      <a:alpha val="43137"/>
                    </a:srgbClr>
                  </a:outerShdw>
                </a:effectLst>
                <a:latin typeface="Times"/>
              </a:rPr>
              <a:t>  3.6  </a:t>
            </a:r>
            <a:r>
              <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rPr>
              <a:t>PERFORMANCE</a:t>
            </a:r>
          </a:p>
          <a:p>
            <a:pPr algn="just">
              <a:lnSpc>
                <a:spcPct val="200000"/>
              </a:lnSpc>
              <a:defRPr/>
            </a:pPr>
            <a:endPar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200000"/>
              </a:lnSpc>
              <a:defRPr/>
            </a:pPr>
            <a:endParaRPr lang="en-US" dirty="0">
              <a:solidFill>
                <a:srgbClr val="3366FF"/>
              </a:solidFill>
              <a:effectLst>
                <a:outerShdw blurRad="38100" dist="38100" dir="2700000" algn="tl">
                  <a:srgbClr val="000000">
                    <a:alpha val="43137"/>
                  </a:srgbClr>
                </a:outerShdw>
              </a:effectLst>
              <a:latin typeface="Times New Roman" pitchFamily="18" charset="0"/>
              <a:cs typeface="Times New Roman" pitchFamily="18" charset="0"/>
            </a:endParaRPr>
          </a:p>
          <a:p>
            <a:pPr algn="just">
              <a:lnSpc>
                <a:spcPct val="200000"/>
              </a:lnSpc>
              <a:defRPr/>
            </a:pPr>
            <a:endParaRPr lang="en-US" dirty="0">
              <a:solidFill>
                <a:srgbClr val="C00000"/>
              </a:solidFill>
              <a:effectLst>
                <a:outerShdw blurRad="38100" dist="38100" dir="2700000" algn="tl">
                  <a:srgbClr val="000000">
                    <a:alpha val="43137"/>
                  </a:srgbClr>
                </a:outerShdw>
              </a:effectLst>
              <a:latin typeface="Times"/>
            </a:endParaRPr>
          </a:p>
          <a:p>
            <a:pPr algn="just">
              <a:lnSpc>
                <a:spcPct val="200000"/>
              </a:lnSpc>
              <a:defRPr/>
            </a:pPr>
            <a:endParaRPr lang="en-US" sz="2400" dirty="0">
              <a:solidFill>
                <a:srgbClr val="C00000"/>
              </a:solidFill>
              <a:effectLst>
                <a:outerShdw blurRad="38100" dist="38100" dir="2700000" algn="tl">
                  <a:srgbClr val="000000">
                    <a:alpha val="43137"/>
                  </a:srgbClr>
                </a:outerShdw>
              </a:effectLst>
              <a:latin typeface="Times"/>
            </a:endParaRPr>
          </a:p>
          <a:p>
            <a:pPr algn="just">
              <a:lnSpc>
                <a:spcPct val="20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5E4562CA-7C9F-4F7E-A5F5-842F38B31E47}" type="slidenum">
              <a:rPr lang="en-US" altLang="en-US" sz="1200" i="0">
                <a:latin typeface="Arial" panose="020B0604020202020204" pitchFamily="34" charset="0"/>
              </a:rPr>
              <a:pPr/>
              <a:t>20</a:t>
            </a:fld>
            <a:endParaRPr lang="en-US" altLang="en-US" sz="1200" i="0">
              <a:latin typeface="Arial" panose="020B0604020202020204" pitchFamily="34" charset="0"/>
            </a:endParaRPr>
          </a:p>
        </p:txBody>
      </p:sp>
      <p:sp>
        <p:nvSpPr>
          <p:cNvPr id="5427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8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8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552825"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3.2.3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 Wavelength</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54283" name="Rectangle 10"/>
          <p:cNvSpPr>
            <a:spLocks noChangeArrowheads="1"/>
          </p:cNvSpPr>
          <p:nvPr/>
        </p:nvSpPr>
        <p:spPr bwMode="auto">
          <a:xfrm>
            <a:off x="381000" y="1293813"/>
            <a:ext cx="7924800" cy="2246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Wavelength is another characteristic of a signal traveling through a transmission medium. Wavelength binds the period or the frequency of a simple sine wave to the propagation speed of the medium (see Figure 3.7).</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6F9F1DC-717A-437C-A742-7EA2CE89C4A4}" type="slidenum">
              <a:rPr lang="en-US" altLang="en-US" sz="1200" i="0">
                <a:latin typeface="Arial" panose="020B0604020202020204" pitchFamily="34" charset="0"/>
              </a:rPr>
              <a:pPr/>
              <a:t>21</a:t>
            </a:fld>
            <a:endParaRPr lang="en-US" altLang="en-US" sz="1200" i="0">
              <a:latin typeface="Arial" panose="020B0604020202020204" pitchFamily="34" charset="0"/>
            </a:endParaRPr>
          </a:p>
        </p:txBody>
      </p:sp>
      <p:sp>
        <p:nvSpPr>
          <p:cNvPr id="5632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3.7:  </a:t>
            </a:r>
            <a:r>
              <a:rPr lang="en-US" altLang="en-US" sz="2000">
                <a:latin typeface="Times-BoldItalic"/>
              </a:rPr>
              <a:t>Wavelength and period</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11325"/>
            <a:ext cx="7123113"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284663"/>
            <a:ext cx="712311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143000"/>
            <a:ext cx="1295400" cy="434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0100" y="2870200"/>
            <a:ext cx="1778000"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CECDE25B-D278-4A45-A08F-75533A650B81}" type="slidenum">
              <a:rPr lang="en-US" altLang="en-US" sz="1200" i="0">
                <a:latin typeface="Arial" panose="020B0604020202020204" pitchFamily="34" charset="0"/>
              </a:rPr>
              <a:pPr/>
              <a:t>22</a:t>
            </a:fld>
            <a:endParaRPr lang="en-US" altLang="en-US" sz="1200" i="0">
              <a:latin typeface="Arial" panose="020B0604020202020204" pitchFamily="34" charset="0"/>
            </a:endParaRPr>
          </a:p>
        </p:txBody>
      </p:sp>
      <p:sp>
        <p:nvSpPr>
          <p:cNvPr id="5837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837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7212013"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3.2.4 Time and Frequency Domains</a:t>
            </a:r>
          </a:p>
        </p:txBody>
      </p:sp>
      <p:sp>
        <p:nvSpPr>
          <p:cNvPr id="58379" name="Rectangle 10"/>
          <p:cNvSpPr>
            <a:spLocks noChangeArrowheads="1"/>
          </p:cNvSpPr>
          <p:nvPr/>
        </p:nvSpPr>
        <p:spPr bwMode="auto">
          <a:xfrm>
            <a:off x="381000" y="1293813"/>
            <a:ext cx="7924800" cy="310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A sine wave is comprehensively defined by its amplitude, frequency, and phase. We have been showing a sine wave by using what is called a time domain plot. The time-domain plot shows changes in signal amplitude with respect to time (it is an amplitude-versus-time plot). Phase is not explicitly shown on a time-domain plot.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CC3A276-5165-4C14-B561-884D7FCDD89D}" type="slidenum">
              <a:rPr lang="en-US" altLang="en-US" sz="1200" i="0">
                <a:latin typeface="Arial" panose="020B0604020202020204" pitchFamily="34" charset="0"/>
              </a:rPr>
              <a:pPr/>
              <a:t>23</a:t>
            </a:fld>
            <a:endParaRPr lang="en-US" altLang="en-US" sz="1200" i="0">
              <a:latin typeface="Arial" panose="020B0604020202020204" pitchFamily="34" charset="0"/>
            </a:endParaRPr>
          </a:p>
        </p:txBody>
      </p:sp>
      <p:sp>
        <p:nvSpPr>
          <p:cNvPr id="6041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3.8:  </a:t>
            </a:r>
            <a:r>
              <a:rPr lang="en-US" altLang="en-US" sz="2000">
                <a:latin typeface="Times-BoldItalic"/>
              </a:rPr>
              <a:t>The time-domain and frequency-domain plots of a sine wave</a:t>
            </a:r>
          </a:p>
        </p:txBody>
      </p:sp>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1219200"/>
            <a:ext cx="4160838"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4600" y="3633788"/>
            <a:ext cx="3784600" cy="246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C550BEF-A0E8-41BC-AA4A-A6FB3A1CA466}" type="slidenum">
              <a:rPr lang="en-US" altLang="en-US" sz="1200" i="0">
                <a:latin typeface="Arial" panose="020B0604020202020204" pitchFamily="34" charset="0"/>
              </a:rPr>
              <a:pPr/>
              <a:t>24</a:t>
            </a:fld>
            <a:endParaRPr lang="en-US" altLang="en-US" sz="1200" i="0">
              <a:latin typeface="Arial" panose="020B0604020202020204" pitchFamily="34" charset="0"/>
            </a:endParaRPr>
          </a:p>
        </p:txBody>
      </p:sp>
      <p:sp>
        <p:nvSpPr>
          <p:cNvPr id="64515" name="Rectangle 14"/>
          <p:cNvSpPr>
            <a:spLocks noChangeArrowheads="1"/>
          </p:cNvSpPr>
          <p:nvPr/>
        </p:nvSpPr>
        <p:spPr bwMode="auto">
          <a:xfrm>
            <a:off x="152400" y="133350"/>
            <a:ext cx="88392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3.9:  </a:t>
            </a:r>
            <a:r>
              <a:rPr lang="en-US" altLang="en-US" sz="2000">
                <a:latin typeface="Times-BoldItalic"/>
              </a:rPr>
              <a:t>The time domain and frequency domain of three sine waves</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0" y="914400"/>
            <a:ext cx="4451350" cy="239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3657600"/>
            <a:ext cx="330517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E7F20FA5-A078-4F3E-B858-A7BFD2035AA9}" type="slidenum">
              <a:rPr lang="en-US" altLang="en-US" sz="1200" i="0">
                <a:latin typeface="Arial" panose="020B0604020202020204" pitchFamily="34" charset="0"/>
              </a:rPr>
              <a:pPr/>
              <a:t>25</a:t>
            </a:fld>
            <a:endParaRPr lang="en-US" altLang="en-US" sz="1200" i="0">
              <a:latin typeface="Arial" panose="020B0604020202020204" pitchFamily="34" charset="0"/>
            </a:endParaRPr>
          </a:p>
        </p:txBody>
      </p:sp>
      <p:sp>
        <p:nvSpPr>
          <p:cNvPr id="6656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656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4865688"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3.2.5  </a:t>
            </a:r>
            <a:r>
              <a:rPr lang="en-US" sz="3600" dirty="0">
                <a:solidFill>
                  <a:schemeClr val="hlink"/>
                </a:solidFill>
                <a:effectLst>
                  <a:outerShdw blurRad="38100" dist="38100" dir="2700000" algn="tl">
                    <a:srgbClr val="000000">
                      <a:alpha val="43137"/>
                    </a:srgbClr>
                  </a:outerShdw>
                </a:effectLst>
                <a:latin typeface="Times New Roman" pitchFamily="18" charset="0"/>
              </a:rPr>
              <a:t>Composite Signals</a:t>
            </a:r>
          </a:p>
        </p:txBody>
      </p:sp>
      <p:sp>
        <p:nvSpPr>
          <p:cNvPr id="66571" name="Rectangle 10"/>
          <p:cNvSpPr>
            <a:spLocks noChangeArrowheads="1"/>
          </p:cNvSpPr>
          <p:nvPr/>
        </p:nvSpPr>
        <p:spPr bwMode="auto">
          <a:xfrm>
            <a:off x="381000" y="1293813"/>
            <a:ext cx="7924800" cy="52625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So far, we have focused on simple sine waves. Simple sine waves have many applications in daily life. We can send a single sine wave to carry electric energy from one place to another. For example, the power company sends a single sine wave with a frequency of 60 Hz to distribute electric energy to houses and businesses. As another example, we can use a single sine wave to send an alarm to a security center when a burglar opens a door or window in the house. In the first case, the sine wave is carrying</a:t>
            </a:r>
          </a:p>
          <a:p>
            <a:pPr algn="just"/>
            <a:r>
              <a:rPr lang="en-US" altLang="en-US" sz="2800">
                <a:latin typeface="Times New Roman" panose="02020603050405020304" pitchFamily="18" charset="0"/>
              </a:rPr>
              <a:t>energy; in the second, the sine wave is a signal of danger.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90CE9D1A-4074-4B2A-9853-064C8D81BA60}" type="slidenum">
              <a:rPr lang="en-US" altLang="en-US" sz="1200" i="0">
                <a:latin typeface="Arial" panose="020B0604020202020204" pitchFamily="34" charset="0"/>
              </a:rPr>
              <a:pPr/>
              <a:t>26</a:t>
            </a:fld>
            <a:endParaRPr lang="en-US" altLang="en-US" sz="1200" i="0">
              <a:latin typeface="Arial" panose="020B0604020202020204" pitchFamily="34" charset="0"/>
            </a:endParaRPr>
          </a:p>
        </p:txBody>
      </p:sp>
      <p:sp>
        <p:nvSpPr>
          <p:cNvPr id="7065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3.10:  </a:t>
            </a:r>
            <a:r>
              <a:rPr lang="en-US" altLang="en-US" sz="2000">
                <a:latin typeface="Times-BoldItalic"/>
              </a:rPr>
              <a:t>A composite periodic signal</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913" y="2462213"/>
            <a:ext cx="8116887"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F3CCBB3-C3FF-43BC-8701-7CBE5D3C02C3}" type="slidenum">
              <a:rPr lang="en-US" altLang="en-US" sz="1200" i="0">
                <a:latin typeface="Arial" panose="020B0604020202020204" pitchFamily="34" charset="0"/>
              </a:rPr>
              <a:pPr/>
              <a:t>27</a:t>
            </a:fld>
            <a:endParaRPr lang="en-US" altLang="en-US" sz="1200" i="0">
              <a:latin typeface="Arial" panose="020B0604020202020204" pitchFamily="34" charset="0"/>
            </a:endParaRPr>
          </a:p>
        </p:txBody>
      </p:sp>
      <p:sp>
        <p:nvSpPr>
          <p:cNvPr id="7270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3.11:  </a:t>
            </a:r>
            <a:r>
              <a:rPr lang="en-US" altLang="en-US" sz="2000">
                <a:latin typeface="Times-BoldItalic"/>
              </a:rPr>
              <a:t>Decomposition of a composite periodic signal</a:t>
            </a:r>
          </a:p>
        </p:txBody>
      </p:sp>
      <p:pic>
        <p:nvPicPr>
          <p:cNvPr id="7270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13" y="1133475"/>
            <a:ext cx="7304087"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3163" y="1662113"/>
            <a:ext cx="5608637"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4913" y="2066925"/>
            <a:ext cx="55895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5863" y="2225675"/>
            <a:ext cx="55959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9463" y="3886200"/>
            <a:ext cx="752633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1676400" y="4268788"/>
            <a:ext cx="80963"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4113" y="4768850"/>
            <a:ext cx="904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6763" y="4948238"/>
            <a:ext cx="71437" cy="15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7583B06E-F413-41C6-B99F-30511056A727}" type="slidenum">
              <a:rPr lang="en-US" altLang="en-US" sz="1200" i="0">
                <a:latin typeface="Arial" panose="020B0604020202020204" pitchFamily="34" charset="0"/>
              </a:rPr>
              <a:pPr/>
              <a:t>28</a:t>
            </a:fld>
            <a:endParaRPr lang="en-US" altLang="en-US" sz="1200" i="0">
              <a:latin typeface="Arial" panose="020B0604020202020204" pitchFamily="34" charset="0"/>
            </a:endParaRPr>
          </a:p>
        </p:txBody>
      </p:sp>
      <p:sp>
        <p:nvSpPr>
          <p:cNvPr id="7680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3.12:  </a:t>
            </a:r>
            <a:r>
              <a:rPr lang="en-US" altLang="en-US" sz="2000">
                <a:latin typeface="Times-BoldItalic"/>
              </a:rPr>
              <a:t>Time and frequency domain of a non-periodic signal</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5463" y="3616325"/>
            <a:ext cx="4579937" cy="278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685800"/>
            <a:ext cx="3908425" cy="275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3B34A55-94A9-4548-A0D5-24D872403D83}" type="slidenum">
              <a:rPr lang="en-US" altLang="en-US" sz="1200" i="0">
                <a:latin typeface="Arial" panose="020B0604020202020204" pitchFamily="34" charset="0"/>
              </a:rPr>
              <a:pPr/>
              <a:t>29</a:t>
            </a:fld>
            <a:endParaRPr lang="en-US" altLang="en-US" sz="1200" i="0">
              <a:latin typeface="Arial" panose="020B0604020202020204" pitchFamily="34" charset="0"/>
            </a:endParaRPr>
          </a:p>
        </p:txBody>
      </p:sp>
      <p:sp>
        <p:nvSpPr>
          <p:cNvPr id="7885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416300"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3.2.6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 Bandwidth</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78859" name="Rectangle 10"/>
          <p:cNvSpPr>
            <a:spLocks noChangeArrowheads="1"/>
          </p:cNvSpPr>
          <p:nvPr/>
        </p:nvSpPr>
        <p:spPr bwMode="auto">
          <a:xfrm>
            <a:off x="381000" y="1293813"/>
            <a:ext cx="7924800" cy="2246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range of frequencies contained in a composite signal is its bandwidth. The bandwidth is normally a difference between two numbers. For example, if a composite signal contains frequencies between 1000 and 5000, its bandwidth is 5000 − 1000, or 4000.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19"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0"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1"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2"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3"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4"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5" name="Rectangle 21"/>
          <p:cNvSpPr>
            <a:spLocks noChangeArrowheads="1"/>
          </p:cNvSpPr>
          <p:nvPr/>
        </p:nvSpPr>
        <p:spPr bwMode="auto">
          <a:xfrm>
            <a:off x="1066800" y="-76200"/>
            <a:ext cx="467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 Objective</a:t>
            </a:r>
          </a:p>
        </p:txBody>
      </p:sp>
      <p:sp>
        <p:nvSpPr>
          <p:cNvPr id="861215" name="Rectangle 31"/>
          <p:cNvSpPr>
            <a:spLocks noChangeArrowheads="1"/>
          </p:cNvSpPr>
          <p:nvPr/>
        </p:nvSpPr>
        <p:spPr bwMode="auto">
          <a:xfrm>
            <a:off x="152400" y="1143000"/>
            <a:ext cx="8991600" cy="1447800"/>
          </a:xfrm>
          <a:prstGeom prst="rect">
            <a:avLst/>
          </a:prstGeom>
          <a:noFill/>
          <a:ln w="9525">
            <a:noFill/>
            <a:miter lim="800000"/>
            <a:headEnd/>
            <a:tailEnd/>
          </a:ln>
          <a:effectLst/>
        </p:spPr>
        <p:txBody>
          <a:bodyPr/>
          <a:lstStyle/>
          <a:p>
            <a:pPr>
              <a:lnSpc>
                <a:spcPct val="150000"/>
              </a:lnSpc>
              <a:defRPr/>
            </a:pPr>
            <a:r>
              <a:rPr lang="en-US" dirty="0">
                <a:solidFill>
                  <a:srgbClr val="FF0000"/>
                </a:solidFill>
                <a:effectLst>
                  <a:outerShdw blurRad="38100" dist="38100" dir="2700000" algn="tl">
                    <a:srgbClr val="000000">
                      <a:alpha val="43137"/>
                    </a:srgbClr>
                  </a:outerShdw>
                </a:effectLst>
                <a:latin typeface="Times"/>
              </a:rPr>
              <a:t> </a:t>
            </a:r>
            <a: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9227" name="Rectangle 7"/>
          <p:cNvSpPr>
            <a:spLocks noChangeArrowheads="1"/>
          </p:cNvSpPr>
          <p:nvPr/>
        </p:nvSpPr>
        <p:spPr bwMode="auto">
          <a:xfrm>
            <a:off x="98425" y="1143000"/>
            <a:ext cx="8686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first section shows how data and signals can be either analog or digital. Analog refers to an entity that is continuous; digital refers to an entity that is discrete.</a:t>
            </a:r>
          </a:p>
        </p:txBody>
      </p:sp>
      <p:sp>
        <p:nvSpPr>
          <p:cNvPr id="9228" name="Rectangle 7"/>
          <p:cNvSpPr>
            <a:spLocks noChangeArrowheads="1"/>
          </p:cNvSpPr>
          <p:nvPr/>
        </p:nvSpPr>
        <p:spPr bwMode="auto">
          <a:xfrm>
            <a:off x="152400" y="2667000"/>
            <a:ext cx="8686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The second section shows that only periodic analog signals can be used in data communication. The section discusses simple and composite signals. The attributes of analog signals such as period, frequency, and phase are also explained.</a:t>
            </a:r>
          </a:p>
        </p:txBody>
      </p:sp>
      <p:sp>
        <p:nvSpPr>
          <p:cNvPr id="9229" name="Rectangle 7"/>
          <p:cNvSpPr>
            <a:spLocks noChangeArrowheads="1"/>
          </p:cNvSpPr>
          <p:nvPr/>
        </p:nvSpPr>
        <p:spPr bwMode="auto">
          <a:xfrm>
            <a:off x="250825" y="4419600"/>
            <a:ext cx="86868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third section shows that only non-periodic digital signals can be used in data communication. The attributes of a digital signal such as bit rate and bit length are discussed. We also show how digital data can be sent using analog signals. Baseband and broadband transmission are also discussed in this section.</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5FB264B8-685E-4723-A788-5816D88436DE}" type="slidenum">
              <a:rPr lang="en-US" altLang="en-US" sz="1200" i="0">
                <a:latin typeface="Arial" panose="020B0604020202020204" pitchFamily="34" charset="0"/>
              </a:rPr>
              <a:pPr/>
              <a:t>30</a:t>
            </a:fld>
            <a:endParaRPr lang="en-US" altLang="en-US" sz="1200" i="0">
              <a:latin typeface="Arial" panose="020B0604020202020204" pitchFamily="34" charset="0"/>
            </a:endParaRPr>
          </a:p>
        </p:txBody>
      </p:sp>
      <p:sp>
        <p:nvSpPr>
          <p:cNvPr id="80899" name="Rectangle 14"/>
          <p:cNvSpPr>
            <a:spLocks noChangeArrowheads="1"/>
          </p:cNvSpPr>
          <p:nvPr/>
        </p:nvSpPr>
        <p:spPr bwMode="auto">
          <a:xfrm>
            <a:off x="150813" y="42863"/>
            <a:ext cx="8688387"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3.13:  </a:t>
            </a:r>
            <a:r>
              <a:rPr lang="en-US" altLang="en-US" sz="2000">
                <a:latin typeface="Times-BoldItalic"/>
              </a:rPr>
              <a:t>The bandwidth of periodic and nonperiodic composite </a:t>
            </a:r>
          </a:p>
          <a:p>
            <a:r>
              <a:rPr lang="en-US" altLang="en-US" sz="2000">
                <a:latin typeface="Times-BoldItalic"/>
              </a:rPr>
              <a:t>                     signals</a:t>
            </a:r>
          </a:p>
        </p:txBody>
      </p:sp>
      <p:pic>
        <p:nvPicPr>
          <p:cNvPr id="133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177925"/>
            <a:ext cx="4538663" cy="240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4140200"/>
            <a:ext cx="45085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60AD056C-2079-4B7E-AC8D-91E06B62ADCE}" type="slidenum">
              <a:rPr lang="en-US" altLang="en-US" sz="1200" i="0">
                <a:latin typeface="Arial" panose="020B0604020202020204" pitchFamily="34" charset="0"/>
              </a:rPr>
              <a:pPr/>
              <a:t>31</a:t>
            </a:fld>
            <a:endParaRPr lang="en-US" altLang="en-US" sz="1200" i="0">
              <a:latin typeface="Arial" panose="020B0604020202020204" pitchFamily="34" charset="0"/>
            </a:endParaRPr>
          </a:p>
        </p:txBody>
      </p:sp>
      <p:sp>
        <p:nvSpPr>
          <p:cNvPr id="82947" name="Text Box 20"/>
          <p:cNvSpPr txBox="1">
            <a:spLocks noChangeArrowheads="1"/>
          </p:cNvSpPr>
          <p:nvPr/>
        </p:nvSpPr>
        <p:spPr bwMode="auto">
          <a:xfrm>
            <a:off x="76200" y="696913"/>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If a periodic signal is decomposed into five sine waves with frequencies of 100, 300, 500, 700, and 900 Hz, what is its bandwidth? Draw the spectrum, assuming all components have a maximum amplitude of 10 V.</a:t>
            </a:r>
          </a:p>
        </p:txBody>
      </p:sp>
      <p:grpSp>
        <p:nvGrpSpPr>
          <p:cNvPr id="82948" name="Group 23"/>
          <p:cNvGrpSpPr>
            <a:grpSpLocks/>
          </p:cNvGrpSpPr>
          <p:nvPr/>
        </p:nvGrpSpPr>
        <p:grpSpPr bwMode="auto">
          <a:xfrm>
            <a:off x="0" y="0"/>
            <a:ext cx="9144000" cy="609600"/>
            <a:chOff x="0" y="2448"/>
            <a:chExt cx="5760" cy="384"/>
          </a:xfrm>
        </p:grpSpPr>
        <p:sp>
          <p:nvSpPr>
            <p:cNvPr id="82951"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3.10</a:t>
              </a:r>
            </a:p>
          </p:txBody>
        </p:sp>
      </p:grpSp>
      <p:sp>
        <p:nvSpPr>
          <p:cNvPr id="82949" name="Text Box 20"/>
          <p:cNvSpPr txBox="1">
            <a:spLocks noChangeArrowheads="1"/>
          </p:cNvSpPr>
          <p:nvPr/>
        </p:nvSpPr>
        <p:spPr bwMode="auto">
          <a:xfrm>
            <a:off x="76200" y="24384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dirty="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dirty="0">
                <a:latin typeface="Times New Roman" panose="02020603050405020304" pitchFamily="18" charset="0"/>
                <a:cs typeface="Times New Roman" panose="02020603050405020304" pitchFamily="18" charset="0"/>
              </a:rPr>
              <a:t>Let </a:t>
            </a:r>
            <a:r>
              <a:rPr lang="en-US" altLang="en-US" sz="2800" b="0" i="0" dirty="0" err="1">
                <a:latin typeface="Times New Roman" panose="02020603050405020304" pitchFamily="18" charset="0"/>
                <a:cs typeface="Times New Roman" panose="02020603050405020304" pitchFamily="18" charset="0"/>
              </a:rPr>
              <a:t>f</a:t>
            </a:r>
            <a:r>
              <a:rPr lang="en-US" altLang="en-US" sz="2800" b="0" i="0" baseline="-25000" dirty="0" err="1">
                <a:latin typeface="Times New Roman" panose="02020603050405020304" pitchFamily="18" charset="0"/>
                <a:cs typeface="Times New Roman" panose="02020603050405020304" pitchFamily="18" charset="0"/>
              </a:rPr>
              <a:t>h</a:t>
            </a:r>
            <a:r>
              <a:rPr lang="en-US" altLang="en-US" sz="2800" b="0" i="0" dirty="0">
                <a:latin typeface="Times New Roman" panose="02020603050405020304" pitchFamily="18" charset="0"/>
                <a:cs typeface="Times New Roman" panose="02020603050405020304" pitchFamily="18" charset="0"/>
              </a:rPr>
              <a:t> be the highest frequency, </a:t>
            </a:r>
            <a:r>
              <a:rPr lang="en-US" altLang="en-US" sz="2800" b="0" i="0" dirty="0" err="1">
                <a:latin typeface="Times New Roman" panose="02020603050405020304" pitchFamily="18" charset="0"/>
                <a:cs typeface="Times New Roman" panose="02020603050405020304" pitchFamily="18" charset="0"/>
              </a:rPr>
              <a:t>f</a:t>
            </a:r>
            <a:r>
              <a:rPr lang="en-US" altLang="en-US" sz="2800" b="0" i="0" baseline="-25000" dirty="0" err="1">
                <a:latin typeface="Times New Roman" panose="02020603050405020304" pitchFamily="18" charset="0"/>
                <a:cs typeface="Times New Roman" panose="02020603050405020304" pitchFamily="18" charset="0"/>
              </a:rPr>
              <a:t>l</a:t>
            </a:r>
            <a:r>
              <a:rPr lang="en-US" altLang="en-US" sz="2800" b="0" i="0" dirty="0">
                <a:latin typeface="Times New Roman" panose="02020603050405020304" pitchFamily="18" charset="0"/>
                <a:cs typeface="Times New Roman" panose="02020603050405020304" pitchFamily="18" charset="0"/>
              </a:rPr>
              <a:t> the lowest frequency, and B the bandwidth. Then</a:t>
            </a:r>
          </a:p>
        </p:txBody>
      </p:sp>
      <p:pic>
        <p:nvPicPr>
          <p:cNvPr id="829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352800"/>
            <a:ext cx="41433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267200"/>
            <a:ext cx="6924675"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3963" y="5410200"/>
            <a:ext cx="389731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C1A864D2-2122-49D1-8B0A-D841B7244A75}" type="slidenum">
              <a:rPr lang="en-US" altLang="en-US" sz="1200" i="0">
                <a:latin typeface="Arial" panose="020B0604020202020204" pitchFamily="34" charset="0"/>
              </a:rPr>
              <a:pPr/>
              <a:t>32</a:t>
            </a:fld>
            <a:endParaRPr lang="en-US" altLang="en-US" sz="1200" i="0">
              <a:latin typeface="Arial" panose="020B0604020202020204" pitchFamily="34" charset="0"/>
            </a:endParaRPr>
          </a:p>
        </p:txBody>
      </p:sp>
      <p:sp>
        <p:nvSpPr>
          <p:cNvPr id="87043" name="Text Box 20"/>
          <p:cNvSpPr txBox="1">
            <a:spLocks noChangeArrowheads="1"/>
          </p:cNvSpPr>
          <p:nvPr/>
        </p:nvSpPr>
        <p:spPr bwMode="auto">
          <a:xfrm>
            <a:off x="76200" y="696913"/>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periodic signal has a bandwidth of 20 Hz. The highest frequency is 60 Hz. What is the lowest frequency? Draw the spectrum if the signal contains all frequencies of the same amplitude.</a:t>
            </a:r>
          </a:p>
        </p:txBody>
      </p:sp>
      <p:grpSp>
        <p:nvGrpSpPr>
          <p:cNvPr id="87044" name="Group 23"/>
          <p:cNvGrpSpPr>
            <a:grpSpLocks/>
          </p:cNvGrpSpPr>
          <p:nvPr/>
        </p:nvGrpSpPr>
        <p:grpSpPr bwMode="auto">
          <a:xfrm>
            <a:off x="0" y="0"/>
            <a:ext cx="9144000" cy="609600"/>
            <a:chOff x="0" y="2448"/>
            <a:chExt cx="5760" cy="384"/>
          </a:xfrm>
        </p:grpSpPr>
        <p:sp>
          <p:nvSpPr>
            <p:cNvPr id="87048"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3.11</a:t>
              </a:r>
            </a:p>
          </p:txBody>
        </p:sp>
      </p:grpSp>
      <p:sp>
        <p:nvSpPr>
          <p:cNvPr id="87045" name="Text Box 20"/>
          <p:cNvSpPr txBox="1">
            <a:spLocks noChangeArrowheads="1"/>
          </p:cNvSpPr>
          <p:nvPr/>
        </p:nvSpPr>
        <p:spPr bwMode="auto">
          <a:xfrm>
            <a:off x="88900" y="25146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a:latin typeface="Times New Roman" panose="02020603050405020304" pitchFamily="18" charset="0"/>
                <a:cs typeface="Times New Roman" panose="02020603050405020304" pitchFamily="18" charset="0"/>
              </a:rPr>
              <a:t>Let f</a:t>
            </a:r>
            <a:r>
              <a:rPr lang="en-US" altLang="en-US" sz="2800" b="0" i="0" baseline="-25000">
                <a:latin typeface="Times New Roman" panose="02020603050405020304" pitchFamily="18" charset="0"/>
                <a:cs typeface="Times New Roman" panose="02020603050405020304" pitchFamily="18" charset="0"/>
              </a:rPr>
              <a:t>h</a:t>
            </a:r>
            <a:r>
              <a:rPr lang="en-US" altLang="en-US" sz="2800" b="0" i="0">
                <a:latin typeface="Times New Roman" panose="02020603050405020304" pitchFamily="18" charset="0"/>
                <a:cs typeface="Times New Roman" panose="02020603050405020304" pitchFamily="18" charset="0"/>
              </a:rPr>
              <a:t> be the highest frequency, f</a:t>
            </a:r>
            <a:r>
              <a:rPr lang="en-US" altLang="en-US" sz="2800" b="0" i="0" baseline="-25000">
                <a:latin typeface="Times New Roman" panose="02020603050405020304" pitchFamily="18" charset="0"/>
                <a:cs typeface="Times New Roman" panose="02020603050405020304" pitchFamily="18" charset="0"/>
              </a:rPr>
              <a:t>l</a:t>
            </a:r>
            <a:r>
              <a:rPr lang="en-US" altLang="en-US" sz="2800" b="0" i="0">
                <a:latin typeface="Times New Roman" panose="02020603050405020304" pitchFamily="18" charset="0"/>
                <a:cs typeface="Times New Roman" panose="02020603050405020304" pitchFamily="18" charset="0"/>
              </a:rPr>
              <a:t> the lowest frequency, and B the bandwidth. Then</a:t>
            </a:r>
          </a:p>
        </p:txBody>
      </p:sp>
      <p:sp>
        <p:nvSpPr>
          <p:cNvPr id="87046" name="Text Box 20"/>
          <p:cNvSpPr txBox="1">
            <a:spLocks noChangeArrowheads="1"/>
          </p:cNvSpPr>
          <p:nvPr/>
        </p:nvSpPr>
        <p:spPr bwMode="auto">
          <a:xfrm>
            <a:off x="76200" y="4787900"/>
            <a:ext cx="8839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The spectrum contains all integer frequencies. We show this by a series of spikes (see Figure 3.15).</a:t>
            </a:r>
          </a:p>
        </p:txBody>
      </p:sp>
      <p:pic>
        <p:nvPicPr>
          <p:cNvPr id="870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4114800"/>
            <a:ext cx="73533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70E340CD-9C77-4987-8460-5040FDE4DBE2}" type="slidenum">
              <a:rPr lang="en-US" altLang="en-US" sz="1200" i="0">
                <a:latin typeface="Arial" panose="020B0604020202020204" pitchFamily="34" charset="0"/>
              </a:rPr>
              <a:pPr/>
              <a:t>33</a:t>
            </a:fld>
            <a:endParaRPr lang="en-US" altLang="en-US" sz="1200" i="0">
              <a:latin typeface="Arial" panose="020B0604020202020204" pitchFamily="34" charset="0"/>
            </a:endParaRPr>
          </a:p>
        </p:txBody>
      </p:sp>
      <p:sp>
        <p:nvSpPr>
          <p:cNvPr id="89091" name="Rectangle 14"/>
          <p:cNvSpPr>
            <a:spLocks noChangeArrowheads="1"/>
          </p:cNvSpPr>
          <p:nvPr/>
        </p:nvSpPr>
        <p:spPr bwMode="auto">
          <a:xfrm>
            <a:off x="152400" y="130174"/>
            <a:ext cx="8153400" cy="7080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dirty="0">
                <a:solidFill>
                  <a:srgbClr val="FF0000"/>
                </a:solidFill>
                <a:latin typeface="Times-BoldItalic"/>
              </a:rPr>
              <a:t>Figure 3.15:  </a:t>
            </a:r>
            <a:r>
              <a:rPr lang="en-US" altLang="en-US" sz="2000" dirty="0">
                <a:latin typeface="Times-BoldItalic"/>
              </a:rPr>
              <a:t>The bandwidth for example 3.11</a:t>
            </a:r>
          </a:p>
          <a:p>
            <a:endParaRPr lang="en-US" altLang="en-US" sz="2000" dirty="0">
              <a:latin typeface="Times-BoldItalic"/>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514600"/>
            <a:ext cx="8466138"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000500"/>
            <a:ext cx="57816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CFF918F-0456-4E03-BF50-D86E0D5DAAE1}" type="slidenum">
              <a:rPr lang="en-US" altLang="en-US" sz="1200" i="0">
                <a:latin typeface="Arial" panose="020B0604020202020204" pitchFamily="34" charset="0"/>
              </a:rPr>
              <a:pPr/>
              <a:t>34</a:t>
            </a:fld>
            <a:endParaRPr lang="en-US" altLang="en-US" sz="1200" i="0">
              <a:latin typeface="Arial" panose="020B0604020202020204" pitchFamily="34" charset="0"/>
            </a:endParaRPr>
          </a:p>
        </p:txBody>
      </p:sp>
      <p:sp>
        <p:nvSpPr>
          <p:cNvPr id="91139" name="Text Box 20"/>
          <p:cNvSpPr txBox="1">
            <a:spLocks noChangeArrowheads="1"/>
          </p:cNvSpPr>
          <p:nvPr/>
        </p:nvSpPr>
        <p:spPr bwMode="auto">
          <a:xfrm>
            <a:off x="76200" y="696913"/>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nonperiodic composite signal has a bandwidth of 200 kHz, with a middle frequency of 140 kHz and peak amplitude of 20 V. The two extreme frequencies have an amplitude of 0. Draw the frequency domain of the signal.</a:t>
            </a:r>
          </a:p>
        </p:txBody>
      </p:sp>
      <p:grpSp>
        <p:nvGrpSpPr>
          <p:cNvPr id="91140" name="Group 23"/>
          <p:cNvGrpSpPr>
            <a:grpSpLocks/>
          </p:cNvGrpSpPr>
          <p:nvPr/>
        </p:nvGrpSpPr>
        <p:grpSpPr bwMode="auto">
          <a:xfrm>
            <a:off x="0" y="0"/>
            <a:ext cx="9144000" cy="609600"/>
            <a:chOff x="0" y="2448"/>
            <a:chExt cx="5760" cy="384"/>
          </a:xfrm>
        </p:grpSpPr>
        <p:sp>
          <p:nvSpPr>
            <p:cNvPr id="91142"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3.12</a:t>
              </a:r>
            </a:p>
          </p:txBody>
        </p:sp>
      </p:grpSp>
      <p:sp>
        <p:nvSpPr>
          <p:cNvPr id="91141" name="Text Box 20"/>
          <p:cNvSpPr txBox="1">
            <a:spLocks noChangeArrowheads="1"/>
          </p:cNvSpPr>
          <p:nvPr/>
        </p:nvSpPr>
        <p:spPr bwMode="auto">
          <a:xfrm>
            <a:off x="76200" y="2655887"/>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dirty="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dirty="0">
                <a:latin typeface="Times New Roman" panose="02020603050405020304" pitchFamily="18" charset="0"/>
                <a:cs typeface="Times New Roman" panose="02020603050405020304" pitchFamily="18" charset="0"/>
              </a:rPr>
              <a:t>The lowest frequency must be at 40 kHz and the highest at 240 kHz. Figure 3.16 shows the frequency domain and the bandwidth.</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 y="4699000"/>
            <a:ext cx="8610600"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23AD6AA-8696-4DD2-831C-A50D1EC1B8CB}" type="slidenum">
              <a:rPr lang="en-US" altLang="en-US" sz="1200" i="0">
                <a:latin typeface="Arial" panose="020B0604020202020204" pitchFamily="34" charset="0"/>
              </a:rPr>
              <a:pPr/>
              <a:t>35</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4672013"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3-3   DIGITAL SIGNALS</a:t>
            </a:r>
          </a:p>
          <a:p>
            <a:pPr marL="0" lvl="2">
              <a:defRPr/>
            </a:pPr>
            <a:endParaRPr lang="en-US" i="0" dirty="0">
              <a:effectLst>
                <a:outerShdw blurRad="38100" dist="38100" dir="2700000" algn="tl">
                  <a:srgbClr val="C0C0C0"/>
                </a:outerShdw>
              </a:effectLst>
              <a:latin typeface="Times" pitchFamily="18" charset="0"/>
            </a:endParaRPr>
          </a:p>
        </p:txBody>
      </p:sp>
      <p:sp>
        <p:nvSpPr>
          <p:cNvPr id="103429" name="Rectangle 8"/>
          <p:cNvSpPr>
            <a:spLocks noChangeArrowheads="1"/>
          </p:cNvSpPr>
          <p:nvPr/>
        </p:nvSpPr>
        <p:spPr bwMode="auto">
          <a:xfrm>
            <a:off x="228600" y="1677988"/>
            <a:ext cx="82296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In addition to being represented by an analog signal, information can also be represented by a digital signal. For example, a 1 can be encoded as a positive voltage and a 0 as zero voltage. A digital signal can have more than two levels. In this case, we can send more than 1 bit for each level. Figure 3.17 shows two signals, one with two levels</a:t>
            </a:r>
          </a:p>
          <a:p>
            <a:pPr algn="just"/>
            <a:r>
              <a:rPr lang="en-US" altLang="en-US">
                <a:latin typeface="Times-Roman"/>
              </a:rPr>
              <a:t>and the other with four.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9B6A037-6B1E-4A03-82CF-46892DB12844}" type="slidenum">
              <a:rPr lang="en-US" altLang="en-US" sz="1200" i="0">
                <a:latin typeface="Arial" panose="020B0604020202020204" pitchFamily="34" charset="0"/>
              </a:rPr>
              <a:pPr/>
              <a:t>36</a:t>
            </a:fld>
            <a:endParaRPr lang="en-US" altLang="en-US" sz="1200" i="0">
              <a:latin typeface="Arial" panose="020B0604020202020204" pitchFamily="34" charset="0"/>
            </a:endParaRPr>
          </a:p>
        </p:txBody>
      </p:sp>
      <p:sp>
        <p:nvSpPr>
          <p:cNvPr id="105475" name="Rectangle 14"/>
          <p:cNvSpPr>
            <a:spLocks noChangeArrowheads="1"/>
          </p:cNvSpPr>
          <p:nvPr/>
        </p:nvSpPr>
        <p:spPr bwMode="auto">
          <a:xfrm>
            <a:off x="152400" y="-20638"/>
            <a:ext cx="8839200" cy="7080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3.17:  </a:t>
            </a:r>
            <a:r>
              <a:rPr lang="en-US" altLang="en-US" sz="2000">
                <a:latin typeface="Times-BoldItalic"/>
              </a:rPr>
              <a:t>Two digital signals: one with two signal levels and the </a:t>
            </a:r>
          </a:p>
          <a:p>
            <a:r>
              <a:rPr lang="en-US" altLang="en-US" sz="2000">
                <a:latin typeface="Times-BoldItalic"/>
              </a:rPr>
              <a:t>                     other with four signal levels</a:t>
            </a:r>
          </a:p>
        </p:txBody>
      </p:sp>
      <p:pic>
        <p:nvPicPr>
          <p:cNvPr id="143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14400"/>
            <a:ext cx="3979863"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175" y="2984500"/>
            <a:ext cx="3997325"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28F9CCFC-4EDA-4167-ADFE-BAF2F55D04FF}" type="slidenum">
              <a:rPr lang="en-US" altLang="en-US" sz="1200" i="0">
                <a:latin typeface="Arial" panose="020B0604020202020204" pitchFamily="34" charset="0"/>
              </a:rPr>
              <a:pPr/>
              <a:t>37</a:t>
            </a:fld>
            <a:endParaRPr lang="en-US" altLang="en-US" sz="1200" i="0">
              <a:latin typeface="Arial" panose="020B0604020202020204" pitchFamily="34" charset="0"/>
            </a:endParaRPr>
          </a:p>
        </p:txBody>
      </p:sp>
      <p:sp>
        <p:nvSpPr>
          <p:cNvPr id="11161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162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890838"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3.3.1  </a:t>
            </a:r>
            <a:r>
              <a:rPr lang="en-US" sz="3600" dirty="0">
                <a:solidFill>
                  <a:schemeClr val="hlink"/>
                </a:solidFill>
                <a:effectLst>
                  <a:outerShdw blurRad="38100" dist="38100" dir="2700000" algn="tl">
                    <a:srgbClr val="000000">
                      <a:alpha val="43137"/>
                    </a:srgbClr>
                  </a:outerShdw>
                </a:effectLst>
                <a:latin typeface="Times New Roman" pitchFamily="18" charset="0"/>
              </a:rPr>
              <a:t>Bit Rate</a:t>
            </a:r>
          </a:p>
        </p:txBody>
      </p:sp>
      <p:sp>
        <p:nvSpPr>
          <p:cNvPr id="111627" name="Rectangle 10"/>
          <p:cNvSpPr>
            <a:spLocks noChangeArrowheads="1"/>
          </p:cNvSpPr>
          <p:nvPr/>
        </p:nvSpPr>
        <p:spPr bwMode="auto">
          <a:xfrm>
            <a:off x="381000" y="1293813"/>
            <a:ext cx="7924800" cy="310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Most digital signals are nonperiodic, and thus period and frequency are not appropriate characteristics. Another term—bit rate (instead of frequency)—is used to describe digital signals. The bit rate is the number of bits sent in 1s, expressed in bits per second (bps). Figure 3.17 shows the bit rate for two signals.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1C6A772B-548B-482E-B313-2A401D4724BE}" type="slidenum">
              <a:rPr lang="en-US" altLang="en-US" sz="1200" i="0">
                <a:latin typeface="Arial" panose="020B0604020202020204" pitchFamily="34" charset="0"/>
              </a:rPr>
              <a:pPr/>
              <a:t>38</a:t>
            </a:fld>
            <a:endParaRPr lang="en-US" altLang="en-US" sz="1200" i="0">
              <a:latin typeface="Arial" panose="020B0604020202020204" pitchFamily="34" charset="0"/>
            </a:endParaRPr>
          </a:p>
        </p:txBody>
      </p:sp>
      <p:sp>
        <p:nvSpPr>
          <p:cNvPr id="113667" name="Text Box 20"/>
          <p:cNvSpPr txBox="1">
            <a:spLocks noChangeArrowheads="1"/>
          </p:cNvSpPr>
          <p:nvPr/>
        </p:nvSpPr>
        <p:spPr bwMode="auto">
          <a:xfrm>
            <a:off x="76200" y="696913"/>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Assume we need to download text documents at the rate of 100 pages per second. What is the required bit rate of the channel?</a:t>
            </a:r>
          </a:p>
        </p:txBody>
      </p:sp>
      <p:grpSp>
        <p:nvGrpSpPr>
          <p:cNvPr id="113668" name="Group 23"/>
          <p:cNvGrpSpPr>
            <a:grpSpLocks/>
          </p:cNvGrpSpPr>
          <p:nvPr/>
        </p:nvGrpSpPr>
        <p:grpSpPr bwMode="auto">
          <a:xfrm>
            <a:off x="0" y="0"/>
            <a:ext cx="9144000" cy="609600"/>
            <a:chOff x="0" y="2448"/>
            <a:chExt cx="5760" cy="384"/>
          </a:xfrm>
        </p:grpSpPr>
        <p:sp>
          <p:nvSpPr>
            <p:cNvPr id="113671"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3.18</a:t>
              </a:r>
            </a:p>
          </p:txBody>
        </p:sp>
      </p:grpSp>
      <p:sp>
        <p:nvSpPr>
          <p:cNvPr id="113669" name="Text Box 20"/>
          <p:cNvSpPr txBox="1">
            <a:spLocks noChangeArrowheads="1"/>
          </p:cNvSpPr>
          <p:nvPr/>
        </p:nvSpPr>
        <p:spPr bwMode="auto">
          <a:xfrm>
            <a:off x="76200" y="2438400"/>
            <a:ext cx="8839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dirty="0" smtClean="0">
                <a:solidFill>
                  <a:srgbClr val="FF0000"/>
                </a:solidFill>
                <a:latin typeface="Times New Roman" panose="02020603050405020304" pitchFamily="18" charset="0"/>
                <a:cs typeface="Times New Roman" panose="02020603050405020304" pitchFamily="18" charset="0"/>
              </a:rPr>
              <a:t>Solution</a:t>
            </a:r>
            <a:endParaRPr lang="en-US" altLang="en-US" sz="2800" i="0" dirty="0">
              <a:solidFill>
                <a:srgbClr val="FF0000"/>
              </a:solidFill>
              <a:latin typeface="Times New Roman" panose="02020603050405020304" pitchFamily="18" charset="0"/>
              <a:cs typeface="Times New Roman" panose="02020603050405020304" pitchFamily="18" charset="0"/>
            </a:endParaRPr>
          </a:p>
        </p:txBody>
      </p:sp>
      <p:pic>
        <p:nvPicPr>
          <p:cNvPr id="1136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283744"/>
            <a:ext cx="58769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8B16A0A-FACA-4718-B040-D417CE55B113}" type="slidenum">
              <a:rPr lang="en-US" altLang="en-US" sz="1200" i="0">
                <a:latin typeface="Arial" panose="020B0604020202020204" pitchFamily="34" charset="0"/>
              </a:rPr>
              <a:pPr/>
              <a:t>39</a:t>
            </a:fld>
            <a:endParaRPr lang="en-US" altLang="en-US" sz="1200" i="0">
              <a:latin typeface="Arial" panose="020B0604020202020204" pitchFamily="34" charset="0"/>
            </a:endParaRPr>
          </a:p>
        </p:txBody>
      </p:sp>
      <p:sp>
        <p:nvSpPr>
          <p:cNvPr id="11981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1981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262313"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3.3.2 </a:t>
            </a:r>
            <a:r>
              <a:rPr lang="en-US" sz="3600" dirty="0">
                <a:solidFill>
                  <a:schemeClr val="hlink"/>
                </a:solidFill>
                <a:effectLst>
                  <a:outerShdw blurRad="38100" dist="38100" dir="2700000" algn="tl">
                    <a:srgbClr val="000000">
                      <a:alpha val="43137"/>
                    </a:srgbClr>
                  </a:outerShdw>
                </a:effectLst>
                <a:latin typeface="Times New Roman" pitchFamily="18" charset="0"/>
              </a:rPr>
              <a:t>Bit Length</a:t>
            </a:r>
          </a:p>
        </p:txBody>
      </p:sp>
      <p:sp>
        <p:nvSpPr>
          <p:cNvPr id="119819" name="Rectangle 10"/>
          <p:cNvSpPr>
            <a:spLocks noChangeArrowheads="1"/>
          </p:cNvSpPr>
          <p:nvPr/>
        </p:nvSpPr>
        <p:spPr bwMode="auto">
          <a:xfrm>
            <a:off x="381000" y="1293813"/>
            <a:ext cx="7924800" cy="2678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We discussed the concept of the wavelength for an analog signal: the distance one cycle occupies on the transmission medium. We can define something similar for a digital signal: the bit length. The bit length is the distance one bit occupies on the transmission medium.</a:t>
            </a:r>
          </a:p>
        </p:txBody>
      </p:sp>
      <p:pic>
        <p:nvPicPr>
          <p:cNvPr id="11982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170363"/>
            <a:ext cx="534352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7"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8"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69"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0"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1"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2"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11273" name="Rectangle 21"/>
          <p:cNvSpPr>
            <a:spLocks noChangeArrowheads="1"/>
          </p:cNvSpPr>
          <p:nvPr/>
        </p:nvSpPr>
        <p:spPr bwMode="auto">
          <a:xfrm>
            <a:off x="1066800" y="-76200"/>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3: Objective (</a:t>
            </a:r>
            <a:r>
              <a:rPr lang="en-US" altLang="en-US" sz="3600">
                <a:solidFill>
                  <a:srgbClr val="FF0000"/>
                </a:solidFill>
                <a:latin typeface="Arial" panose="020B0604020202020204" pitchFamily="34" charset="0"/>
              </a:rPr>
              <a:t>continued</a:t>
            </a:r>
            <a:r>
              <a:rPr lang="en-US" altLang="en-US" sz="3600" i="0">
                <a:solidFill>
                  <a:srgbClr val="FF0000"/>
                </a:solidFill>
                <a:latin typeface="Arial" panose="020B0604020202020204" pitchFamily="34" charset="0"/>
              </a:rPr>
              <a:t>)</a:t>
            </a:r>
          </a:p>
        </p:txBody>
      </p:sp>
      <p:sp>
        <p:nvSpPr>
          <p:cNvPr id="11274" name="Rectangle 7"/>
          <p:cNvSpPr>
            <a:spLocks noChangeArrowheads="1"/>
          </p:cNvSpPr>
          <p:nvPr/>
        </p:nvSpPr>
        <p:spPr bwMode="auto">
          <a:xfrm>
            <a:off x="98425" y="1143000"/>
            <a:ext cx="8686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fourth section is devoted to transmission impairment. The section shows how attenuation, distortion, and noise can impair a signal.</a:t>
            </a:r>
          </a:p>
        </p:txBody>
      </p:sp>
      <p:sp>
        <p:nvSpPr>
          <p:cNvPr id="11275" name="Rectangle 7"/>
          <p:cNvSpPr>
            <a:spLocks noChangeArrowheads="1"/>
          </p:cNvSpPr>
          <p:nvPr/>
        </p:nvSpPr>
        <p:spPr bwMode="auto">
          <a:xfrm>
            <a:off x="98425" y="2705100"/>
            <a:ext cx="8686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fifth section discusses the data rate limit: how many bits per second we can send with the available channel. The data rates of noiseless and noisy channels are examined and compared.</a:t>
            </a:r>
          </a:p>
        </p:txBody>
      </p:sp>
      <p:sp>
        <p:nvSpPr>
          <p:cNvPr id="11276" name="Rectangle 7"/>
          <p:cNvSpPr>
            <a:spLocks noChangeArrowheads="1"/>
          </p:cNvSpPr>
          <p:nvPr/>
        </p:nvSpPr>
        <p:spPr bwMode="auto">
          <a:xfrm>
            <a:off x="98425" y="4267200"/>
            <a:ext cx="8686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sixth section discusses the performance of data transmission. Several channel measurements are examined including bandwidth, throughput, latency, and jitter. Performance is an issue that is revisited in several future chapters.</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2A03872-42C7-419E-8C8F-FF76BFF38C93}" type="slidenum">
              <a:rPr lang="en-US" altLang="en-US" sz="1200" i="0">
                <a:latin typeface="Arial" panose="020B0604020202020204" pitchFamily="34" charset="0"/>
              </a:rPr>
              <a:pPr/>
              <a:t>40</a:t>
            </a:fld>
            <a:endParaRPr lang="en-US" altLang="en-US" sz="1200" i="0">
              <a:latin typeface="Arial" panose="020B0604020202020204" pitchFamily="34" charset="0"/>
            </a:endParaRPr>
          </a:p>
        </p:txBody>
      </p:sp>
      <p:sp>
        <p:nvSpPr>
          <p:cNvPr id="12185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2186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959600"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3.3.3 Digital As </a:t>
            </a:r>
            <a:r>
              <a:rPr lang="pt-BR" sz="3600" dirty="0" smtClean="0">
                <a:solidFill>
                  <a:schemeClr val="hlink"/>
                </a:solidFill>
                <a:effectLst>
                  <a:outerShdw blurRad="38100" dist="38100" dir="2700000" algn="tl">
                    <a:srgbClr val="000000">
                      <a:alpha val="43137"/>
                    </a:srgbClr>
                  </a:outerShdw>
                </a:effectLst>
                <a:latin typeface="Times New Roman" pitchFamily="18" charset="0"/>
              </a:rPr>
              <a:t>Composite Analog</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121867" name="Rectangle 10"/>
          <p:cNvSpPr>
            <a:spLocks noChangeArrowheads="1"/>
          </p:cNvSpPr>
          <p:nvPr/>
        </p:nvSpPr>
        <p:spPr bwMode="auto">
          <a:xfrm>
            <a:off x="381000" y="1293813"/>
            <a:ext cx="7924800" cy="52625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dirty="0">
                <a:latin typeface="Times New Roman" panose="02020603050405020304" pitchFamily="18" charset="0"/>
              </a:rPr>
              <a:t>Based on Fourier analysis (See Appendix E), a digital signal is a composite analog signal. The bandwidth is infinite, as you may have guessed. We can intuitively come up with this concept when we consider a digital signal. A digital signal, in the time domain, comprises connected vertical and horizontal line segments. A vertical line in the time domain means a frequency of infinity: a horizontal line in the time domain means a frequency of zero. Going from a frequency of zero to a frequency of infinity implies all frequencies in between </a:t>
            </a:r>
            <a:r>
              <a:rPr lang="en-US" altLang="en-US" sz="2800" dirty="0" smtClean="0">
                <a:latin typeface="Times New Roman" panose="02020603050405020304" pitchFamily="18" charset="0"/>
              </a:rPr>
              <a:t>are part </a:t>
            </a:r>
            <a:r>
              <a:rPr lang="en-US" altLang="en-US" sz="2800" dirty="0">
                <a:latin typeface="Times New Roman" panose="02020603050405020304" pitchFamily="18" charset="0"/>
              </a:rPr>
              <a:t>of the domain.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E17E7ABE-2DB0-48D3-8712-429B99C0B278}" type="slidenum">
              <a:rPr lang="en-US" altLang="en-US" sz="1200" i="0">
                <a:latin typeface="Arial" panose="020B0604020202020204" pitchFamily="34" charset="0"/>
              </a:rPr>
              <a:pPr/>
              <a:t>41</a:t>
            </a:fld>
            <a:endParaRPr lang="en-US" altLang="en-US" sz="1200" i="0">
              <a:latin typeface="Arial" panose="020B0604020202020204" pitchFamily="34" charset="0"/>
            </a:endParaRPr>
          </a:p>
        </p:txBody>
      </p:sp>
      <p:sp>
        <p:nvSpPr>
          <p:cNvPr id="123907" name="Rectangle 14"/>
          <p:cNvSpPr>
            <a:spLocks noChangeArrowheads="1"/>
          </p:cNvSpPr>
          <p:nvPr/>
        </p:nvSpPr>
        <p:spPr bwMode="auto">
          <a:xfrm>
            <a:off x="381000" y="130174"/>
            <a:ext cx="8153400" cy="7080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dirty="0">
                <a:solidFill>
                  <a:srgbClr val="FF0000"/>
                </a:solidFill>
                <a:latin typeface="Times-BoldItalic"/>
              </a:rPr>
              <a:t>Figure 3.18:  </a:t>
            </a:r>
            <a:r>
              <a:rPr lang="en-US" altLang="en-US" sz="2000" dirty="0">
                <a:latin typeface="Times-BoldItalic"/>
              </a:rPr>
              <a:t>The time and frequency domains of periodic and                  </a:t>
            </a:r>
          </a:p>
          <a:p>
            <a:r>
              <a:rPr lang="en-US" altLang="en-US" sz="2000" dirty="0">
                <a:latin typeface="Times-BoldItalic"/>
              </a:rPr>
              <a:t>                     </a:t>
            </a:r>
            <a:r>
              <a:rPr lang="en-US" altLang="en-US" sz="2000" dirty="0" err="1">
                <a:latin typeface="Times-BoldItalic"/>
              </a:rPr>
              <a:t>nonperiodic</a:t>
            </a:r>
            <a:r>
              <a:rPr lang="en-US" altLang="en-US" sz="2000" dirty="0">
                <a:latin typeface="Times-BoldItalic"/>
              </a:rPr>
              <a:t> digital signals</a:t>
            </a:r>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88" y="1143000"/>
            <a:ext cx="8032750"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191000"/>
            <a:ext cx="8037513"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DB6DD02-21E3-4CFC-8AEA-E580639C5184}" type="slidenum">
              <a:rPr lang="en-US" altLang="en-US" sz="1200" i="0">
                <a:latin typeface="Arial" panose="020B0604020202020204" pitchFamily="34" charset="0"/>
              </a:rPr>
              <a:pPr/>
              <a:t>42</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7059613"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3-4   TRANSMISSION IMPAIRMENT</a:t>
            </a:r>
          </a:p>
          <a:p>
            <a:pPr marL="0" lvl="2">
              <a:defRPr/>
            </a:pPr>
            <a:endParaRPr lang="en-US" i="0" dirty="0">
              <a:effectLst>
                <a:outerShdw blurRad="38100" dist="38100" dir="2700000" algn="tl">
                  <a:srgbClr val="C0C0C0"/>
                </a:outerShdw>
              </a:effectLst>
              <a:latin typeface="Times" pitchFamily="18" charset="0"/>
            </a:endParaRPr>
          </a:p>
        </p:txBody>
      </p:sp>
      <p:sp>
        <p:nvSpPr>
          <p:cNvPr id="158725" name="Rectangle 8"/>
          <p:cNvSpPr>
            <a:spLocks noChangeArrowheads="1"/>
          </p:cNvSpPr>
          <p:nvPr/>
        </p:nvSpPr>
        <p:spPr bwMode="auto">
          <a:xfrm>
            <a:off x="228600" y="1677988"/>
            <a:ext cx="82296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Signals travel through transmission media, which are not perfect. The imperfection causes signal impairment. This means that the signal at the beginning of the medium is not the same as the signal at the end of the medium. What is sent is not what is received. Three causes of impairment are attenuation, distortion, and noise (see Figure 3.26).</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0B515AA2-0639-4BFE-8255-1C76724E2770}" type="slidenum">
              <a:rPr lang="en-US" altLang="en-US" sz="1200" i="0">
                <a:latin typeface="Arial" panose="020B0604020202020204" pitchFamily="34" charset="0"/>
              </a:rPr>
              <a:pPr/>
              <a:t>43</a:t>
            </a:fld>
            <a:endParaRPr lang="en-US" altLang="en-US" sz="1200" i="0">
              <a:latin typeface="Arial" panose="020B0604020202020204" pitchFamily="34" charset="0"/>
            </a:endParaRPr>
          </a:p>
        </p:txBody>
      </p:sp>
      <p:sp>
        <p:nvSpPr>
          <p:cNvPr id="16077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3.26:  </a:t>
            </a:r>
            <a:r>
              <a:rPr lang="en-US" altLang="en-US" sz="2000">
                <a:latin typeface="Times-BoldItalic"/>
              </a:rPr>
              <a:t>Causes of impairment</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386012"/>
            <a:ext cx="5948363" cy="188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1477DABF-1E50-4BB7-A908-13ED7F45FBF3}" type="slidenum">
              <a:rPr lang="en-US" altLang="en-US" sz="1200" i="0">
                <a:latin typeface="Arial" panose="020B0604020202020204" pitchFamily="34" charset="0"/>
              </a:rPr>
              <a:pPr/>
              <a:t>44</a:t>
            </a:fld>
            <a:endParaRPr lang="en-US" altLang="en-US" sz="1200" i="0">
              <a:latin typeface="Arial" panose="020B0604020202020204" pitchFamily="34" charset="0"/>
            </a:endParaRPr>
          </a:p>
        </p:txBody>
      </p:sp>
      <p:sp>
        <p:nvSpPr>
          <p:cNvPr id="16281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6282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578225"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3.4.1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 Attenuation</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162827" name="Rectangle 10"/>
          <p:cNvSpPr>
            <a:spLocks noChangeArrowheads="1"/>
          </p:cNvSpPr>
          <p:nvPr/>
        </p:nvSpPr>
        <p:spPr bwMode="auto">
          <a:xfrm>
            <a:off x="381000" y="1293813"/>
            <a:ext cx="7924800" cy="3970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Attenuation means a loss of energy. When a signal, simple or composite, travels through a medium, it loses some of its energy in overcoming the resistance of the medium. That is why a wire carrying electric signals gets warm, if not hot, after a while. Some of the electrical energy in the signal is converted to heat. To compensate for this loss, amplifiers are used to amplify the signal. Figure 3.27 shows the effect of attenuation and amplification..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42524166-0D37-465A-9EA1-07D666E9B9E0}" type="slidenum">
              <a:rPr lang="en-US" altLang="en-US" sz="1200" i="0">
                <a:latin typeface="Arial" panose="020B0604020202020204" pitchFamily="34" charset="0"/>
              </a:rPr>
              <a:pPr/>
              <a:t>45</a:t>
            </a:fld>
            <a:endParaRPr lang="en-US" altLang="en-US" sz="1200" i="0">
              <a:latin typeface="Arial" panose="020B0604020202020204" pitchFamily="34" charset="0"/>
            </a:endParaRPr>
          </a:p>
        </p:txBody>
      </p:sp>
      <p:sp>
        <p:nvSpPr>
          <p:cNvPr id="16486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3.27:  </a:t>
            </a:r>
            <a:r>
              <a:rPr lang="en-US" altLang="en-US" sz="2000">
                <a:latin typeface="Times-BoldItalic"/>
              </a:rPr>
              <a:t>Attenuation and amplification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733800"/>
            <a:ext cx="7327900"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39938"/>
            <a:ext cx="1266825"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7213" y="1890713"/>
            <a:ext cx="142398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6438" y="2019300"/>
            <a:ext cx="1266825" cy="148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E4CE545-37C7-42B6-9203-BBDB59F6E118}" type="slidenum">
              <a:rPr lang="en-US" altLang="en-US" sz="1200" i="0">
                <a:latin typeface="Arial" panose="020B0604020202020204" pitchFamily="34" charset="0"/>
              </a:rPr>
              <a:pPr/>
              <a:t>46</a:t>
            </a:fld>
            <a:endParaRPr lang="en-US" altLang="en-US" sz="1200" i="0">
              <a:latin typeface="Arial" panose="020B0604020202020204" pitchFamily="34" charset="0"/>
            </a:endParaRPr>
          </a:p>
        </p:txBody>
      </p:sp>
      <p:sp>
        <p:nvSpPr>
          <p:cNvPr id="17920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920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262313"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3.4.2  </a:t>
            </a:r>
            <a:r>
              <a:rPr lang="en-US" sz="3600" dirty="0">
                <a:solidFill>
                  <a:schemeClr val="hlink"/>
                </a:solidFill>
                <a:effectLst>
                  <a:outerShdw blurRad="38100" dist="38100" dir="2700000" algn="tl">
                    <a:srgbClr val="000000">
                      <a:alpha val="43137"/>
                    </a:srgbClr>
                  </a:outerShdw>
                </a:effectLst>
                <a:latin typeface="Times New Roman" pitchFamily="18" charset="0"/>
              </a:rPr>
              <a:t>Distortion</a:t>
            </a:r>
          </a:p>
        </p:txBody>
      </p:sp>
      <p:sp>
        <p:nvSpPr>
          <p:cNvPr id="179211" name="Rectangle 10"/>
          <p:cNvSpPr>
            <a:spLocks noChangeArrowheads="1"/>
          </p:cNvSpPr>
          <p:nvPr/>
        </p:nvSpPr>
        <p:spPr bwMode="auto">
          <a:xfrm>
            <a:off x="381000" y="1293813"/>
            <a:ext cx="7924800" cy="3970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Distortion means that the signal changes its form or shape. Distortion can occur in a composite signal made of different frequencies. Each signal component has its own propagation speed (see the next section) through a medium and, therefore, its own delay in arriving at the final destination. Differences in delay may create a difference in phase if the delay is not exactly the same as the period duration.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94B03F34-8A51-4C02-934F-7478D4EC9661}" type="slidenum">
              <a:rPr lang="en-US" altLang="en-US" sz="1200" i="0">
                <a:latin typeface="Arial" panose="020B0604020202020204" pitchFamily="34" charset="0"/>
              </a:rPr>
              <a:pPr/>
              <a:t>47</a:t>
            </a:fld>
            <a:endParaRPr lang="en-US" altLang="en-US" sz="1200" i="0">
              <a:latin typeface="Arial" panose="020B0604020202020204" pitchFamily="34" charset="0"/>
            </a:endParaRPr>
          </a:p>
        </p:txBody>
      </p:sp>
      <p:sp>
        <p:nvSpPr>
          <p:cNvPr id="18125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3.29:  </a:t>
            </a:r>
            <a:r>
              <a:rPr lang="en-US" altLang="en-US" sz="2000">
                <a:latin typeface="Times-BoldItalic"/>
              </a:rPr>
              <a:t>Distortion</a:t>
            </a:r>
          </a:p>
        </p:txBody>
      </p:sp>
      <p:pic>
        <p:nvPicPr>
          <p:cNvPr id="2150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788" y="658813"/>
            <a:ext cx="5180012" cy="264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657600"/>
            <a:ext cx="5200650" cy="301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EF9AAB93-ECF1-4AD2-A806-392411D1ED8F}" type="slidenum">
              <a:rPr lang="en-US" altLang="en-US" sz="1200" i="0">
                <a:latin typeface="Arial" panose="020B0604020202020204" pitchFamily="34" charset="0"/>
              </a:rPr>
              <a:pPr/>
              <a:t>48</a:t>
            </a:fld>
            <a:endParaRPr lang="en-US" altLang="en-US" sz="1200" i="0">
              <a:latin typeface="Arial" panose="020B0604020202020204" pitchFamily="34" charset="0"/>
            </a:endParaRPr>
          </a:p>
        </p:txBody>
      </p:sp>
      <p:sp>
        <p:nvSpPr>
          <p:cNvPr id="18329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8330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441575"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3.4.3  Noise</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183307" name="Rectangle 10"/>
          <p:cNvSpPr>
            <a:spLocks noChangeArrowheads="1"/>
          </p:cNvSpPr>
          <p:nvPr/>
        </p:nvSpPr>
        <p:spPr bwMode="auto">
          <a:xfrm>
            <a:off x="381000" y="1293813"/>
            <a:ext cx="7924800" cy="3540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Noise is another cause of impairment. Several types of noise, such as thermal noise, induced noise, crosstalk, and impulse noise, may corrupt the signal. Thermal noise is the random motion of electrons in a wire, which creates an extra signal not originally sent by the transmitter. Induced noise comes from sources such as motors. Crosstalk is the effect of one wire on the other.</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7F2AADF-A35A-4723-8D1F-C4CEAA600B52}" type="slidenum">
              <a:rPr lang="en-US" altLang="en-US" sz="1200" i="0">
                <a:latin typeface="Arial" panose="020B0604020202020204" pitchFamily="34" charset="0"/>
              </a:rPr>
              <a:pPr/>
              <a:t>49</a:t>
            </a:fld>
            <a:endParaRPr lang="en-US" altLang="en-US" sz="1200" i="0">
              <a:latin typeface="Arial" panose="020B0604020202020204" pitchFamily="34" charset="0"/>
            </a:endParaRPr>
          </a:p>
        </p:txBody>
      </p:sp>
      <p:sp>
        <p:nvSpPr>
          <p:cNvPr id="18534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3.30:  </a:t>
            </a:r>
            <a:r>
              <a:rPr lang="en-US" altLang="en-US" sz="2000">
                <a:latin typeface="Times-BoldItalic"/>
              </a:rPr>
              <a:t>Noise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308350"/>
            <a:ext cx="63055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2363" y="1208088"/>
            <a:ext cx="1163637" cy="203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174750"/>
            <a:ext cx="2160588"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1066800"/>
            <a:ext cx="1484313" cy="212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FF55738-D088-4ACA-8E91-68CAD995146E}" type="slidenum">
              <a:rPr lang="en-US" altLang="en-US" sz="1200" i="0">
                <a:latin typeface="Arial" panose="020B0604020202020204" pitchFamily="34" charset="0"/>
              </a:rPr>
              <a:pPr/>
              <a:t>5</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5199063"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3-1   DATA  AND  SIGNALS</a:t>
            </a:r>
          </a:p>
          <a:p>
            <a:pPr marL="0" lvl="2">
              <a:defRPr/>
            </a:pPr>
            <a:endParaRPr lang="en-US" i="0" dirty="0">
              <a:effectLst>
                <a:outerShdw blurRad="38100" dist="38100" dir="2700000" algn="tl">
                  <a:srgbClr val="C0C0C0"/>
                </a:outerShdw>
              </a:effectLst>
              <a:latin typeface="Times" pitchFamily="18" charset="0"/>
            </a:endParaRPr>
          </a:p>
        </p:txBody>
      </p:sp>
      <p:sp>
        <p:nvSpPr>
          <p:cNvPr id="1331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13318" name="Rectangle 8"/>
          <p:cNvSpPr>
            <a:spLocks noChangeArrowheads="1"/>
          </p:cNvSpPr>
          <p:nvPr/>
        </p:nvSpPr>
        <p:spPr bwMode="auto">
          <a:xfrm>
            <a:off x="228600" y="1677988"/>
            <a:ext cx="82296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Figure 3.1 shows a scenario in which a scientist working in a research company, Sky Research, needs to order a book related to her research from an online bookseller, Scientific Books.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8C60998-C688-489C-8F63-C6D12ED98F18}" type="slidenum">
              <a:rPr lang="en-US" altLang="en-US" sz="1200" i="0">
                <a:latin typeface="Arial" panose="020B0604020202020204" pitchFamily="34" charset="0"/>
              </a:rPr>
              <a:pPr/>
              <a:t>50</a:t>
            </a:fld>
            <a:endParaRPr lang="en-US" altLang="en-US" sz="1200" i="0">
              <a:latin typeface="Arial" panose="020B0604020202020204" pitchFamily="34" charset="0"/>
            </a:endParaRPr>
          </a:p>
        </p:txBody>
      </p:sp>
      <p:sp>
        <p:nvSpPr>
          <p:cNvPr id="18739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3.31:  </a:t>
            </a:r>
            <a:r>
              <a:rPr lang="en-US" altLang="en-US" sz="2000">
                <a:latin typeface="Times-BoldItalic"/>
              </a:rPr>
              <a:t>Two cases of SNR: a high SNR and a low SNR</a:t>
            </a:r>
          </a:p>
        </p:txBody>
      </p:sp>
      <p:pic>
        <p:nvPicPr>
          <p:cNvPr id="235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788" y="1385888"/>
            <a:ext cx="728345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788" y="4114800"/>
            <a:ext cx="728345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047AF01E-D7D3-408F-B04B-841294211D8D}" type="slidenum">
              <a:rPr lang="en-US" altLang="en-US" sz="1200" i="0">
                <a:latin typeface="Arial" panose="020B0604020202020204" pitchFamily="34" charset="0"/>
              </a:rPr>
              <a:pPr/>
              <a:t>51</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4276725"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3-6   PERFORMANCE</a:t>
            </a:r>
          </a:p>
          <a:p>
            <a:pPr marL="0" lvl="2">
              <a:defRPr/>
            </a:pPr>
            <a:endParaRPr lang="en-US" i="0" dirty="0">
              <a:effectLst>
                <a:outerShdw blurRad="38100" dist="38100" dir="2700000" algn="tl">
                  <a:srgbClr val="C0C0C0"/>
                </a:outerShdw>
              </a:effectLst>
              <a:latin typeface="Times" pitchFamily="18" charset="0"/>
            </a:endParaRPr>
          </a:p>
        </p:txBody>
      </p:sp>
      <p:sp>
        <p:nvSpPr>
          <p:cNvPr id="220165" name="Rectangle 8"/>
          <p:cNvSpPr>
            <a:spLocks noChangeArrowheads="1"/>
          </p:cNvSpPr>
          <p:nvPr/>
        </p:nvSpPr>
        <p:spPr bwMode="auto">
          <a:xfrm>
            <a:off x="228600" y="1677988"/>
            <a:ext cx="82296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dirty="0">
                <a:latin typeface="Times-Roman"/>
              </a:rPr>
              <a:t>Up to now, we have discussed the tools of transmitting data (signals) over a network and how the data behave. One important issue in networking is the performance of the network—how good is it?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2B47CDD5-C82D-45DB-8DC4-69EB59D9029D}" type="slidenum">
              <a:rPr lang="en-US" altLang="en-US" sz="1200" i="0">
                <a:latin typeface="Arial" panose="020B0604020202020204" pitchFamily="34" charset="0"/>
              </a:rPr>
              <a:pPr/>
              <a:t>52</a:t>
            </a:fld>
            <a:endParaRPr lang="en-US" altLang="en-US" sz="1200" i="0">
              <a:latin typeface="Arial" panose="020B0604020202020204" pitchFamily="34" charset="0"/>
            </a:endParaRPr>
          </a:p>
        </p:txBody>
      </p:sp>
      <p:sp>
        <p:nvSpPr>
          <p:cNvPr id="22221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2221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558206" cy="1200329"/>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3.6.1 </a:t>
            </a:r>
            <a:r>
              <a:rPr lang="en-US" sz="3600" dirty="0">
                <a:solidFill>
                  <a:schemeClr val="hlink"/>
                </a:solidFill>
                <a:effectLst>
                  <a:outerShdw blurRad="38100" dist="38100" dir="2700000" algn="tl">
                    <a:srgbClr val="000000">
                      <a:alpha val="43137"/>
                    </a:srgbClr>
                  </a:outerShdw>
                </a:effectLst>
                <a:latin typeface="Times New Roman" pitchFamily="18" charset="0"/>
              </a:rPr>
              <a:t>Bandwidth and Throughput</a:t>
            </a:r>
          </a:p>
          <a:p>
            <a:pPr>
              <a:defRPr/>
            </a:pP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222219" name="Rectangle 10"/>
          <p:cNvSpPr>
            <a:spLocks noChangeArrowheads="1"/>
          </p:cNvSpPr>
          <p:nvPr/>
        </p:nvSpPr>
        <p:spPr bwMode="auto">
          <a:xfrm>
            <a:off x="381000" y="1219200"/>
            <a:ext cx="7924800" cy="22463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dirty="0">
                <a:latin typeface="Times New Roman" panose="02020603050405020304" pitchFamily="18" charset="0"/>
              </a:rPr>
              <a:t>One characteristic that measures network performance is bandwidth. However, the term can be used in two different contexts with two different measuring values: bandwidth in hertz and bandwidth in bits per second</a:t>
            </a:r>
            <a:r>
              <a:rPr lang="en-US" altLang="en-US" sz="2800" dirty="0" smtClean="0">
                <a:latin typeface="Times New Roman" panose="02020603050405020304" pitchFamily="18" charset="0"/>
              </a:rPr>
              <a:t>.</a:t>
            </a:r>
            <a:endParaRPr lang="en-US" altLang="en-US" sz="2800" dirty="0">
              <a:latin typeface="Times New Roman" panose="02020603050405020304" pitchFamily="18" charset="0"/>
            </a:endParaRPr>
          </a:p>
        </p:txBody>
      </p:sp>
      <p:sp>
        <p:nvSpPr>
          <p:cNvPr id="13" name="Rectangle 10"/>
          <p:cNvSpPr>
            <a:spLocks noChangeArrowheads="1"/>
          </p:cNvSpPr>
          <p:nvPr/>
        </p:nvSpPr>
        <p:spPr bwMode="auto">
          <a:xfrm>
            <a:off x="361950" y="3429000"/>
            <a:ext cx="7924800" cy="3108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dirty="0">
                <a:latin typeface="Times New Roman" panose="02020603050405020304" pitchFamily="18" charset="0"/>
              </a:rPr>
              <a:t>The throughput is a measure of how fast we can actually send data through a network. Although, at first glance, bandwidth in bits per second and throughput seem the same, they are different. A link may have a bandwidth of B bps, but we can only send T bps through this link with T always less than B.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22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9" grpId="0" animBg="1"/>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4DD08EA1-2A4F-4282-A165-C6A97B3F9B39}" type="slidenum">
              <a:rPr lang="en-US" altLang="en-US" sz="1200" i="0">
                <a:latin typeface="Arial" panose="020B0604020202020204" pitchFamily="34" charset="0"/>
              </a:rPr>
              <a:pPr/>
              <a:t>53</a:t>
            </a:fld>
            <a:endParaRPr lang="en-US" altLang="en-US" sz="1200" i="0">
              <a:latin typeface="Arial" panose="020B0604020202020204" pitchFamily="34" charset="0"/>
            </a:endParaRPr>
          </a:p>
        </p:txBody>
      </p:sp>
      <p:sp>
        <p:nvSpPr>
          <p:cNvPr id="23040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3040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4262705" cy="646331"/>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3.6.3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Latency (Delay)</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230411" name="Rectangle 10"/>
          <p:cNvSpPr>
            <a:spLocks noChangeArrowheads="1"/>
          </p:cNvSpPr>
          <p:nvPr/>
        </p:nvSpPr>
        <p:spPr bwMode="auto">
          <a:xfrm>
            <a:off x="381000" y="1293813"/>
            <a:ext cx="7924800" cy="2678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latency or delay defines how long it takes for an entire message to completely arrive at the destination from the time the first bit is sent out from the source. We can say that latency is made of four components: propagation time, transmission time, queuing time and processing delay.</a:t>
            </a:r>
          </a:p>
        </p:txBody>
      </p:sp>
      <p:pic>
        <p:nvPicPr>
          <p:cNvPr id="2304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4483100"/>
            <a:ext cx="886777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F24F9441-D5EA-4763-A9A5-B0EDF34DD643}" type="slidenum">
              <a:rPr lang="en-US" altLang="en-US" sz="1200" i="0">
                <a:latin typeface="Arial" panose="020B0604020202020204" pitchFamily="34" charset="0"/>
              </a:rPr>
              <a:pPr/>
              <a:t>54</a:t>
            </a:fld>
            <a:endParaRPr lang="en-US" altLang="en-US" sz="1200" i="0">
              <a:latin typeface="Arial" panose="020B0604020202020204" pitchFamily="34" charset="0"/>
            </a:endParaRPr>
          </a:p>
        </p:txBody>
      </p:sp>
      <p:sp>
        <p:nvSpPr>
          <p:cNvPr id="232451" name="Text Box 20"/>
          <p:cNvSpPr txBox="1">
            <a:spLocks noChangeArrowheads="1"/>
          </p:cNvSpPr>
          <p:nvPr/>
        </p:nvSpPr>
        <p:spPr bwMode="auto">
          <a:xfrm>
            <a:off x="76200" y="696913"/>
            <a:ext cx="8839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network with bandwidth of 10 Mbps can pass only an average of 12,000 frames per minute with each frame carrying an average of 10,000 bits. What is the throughput of this network?</a:t>
            </a:r>
          </a:p>
        </p:txBody>
      </p:sp>
      <p:grpSp>
        <p:nvGrpSpPr>
          <p:cNvPr id="232452" name="Group 23"/>
          <p:cNvGrpSpPr>
            <a:grpSpLocks/>
          </p:cNvGrpSpPr>
          <p:nvPr/>
        </p:nvGrpSpPr>
        <p:grpSpPr bwMode="auto">
          <a:xfrm>
            <a:off x="0" y="0"/>
            <a:ext cx="9144000" cy="609600"/>
            <a:chOff x="0" y="2448"/>
            <a:chExt cx="5760" cy="384"/>
          </a:xfrm>
        </p:grpSpPr>
        <p:sp>
          <p:nvSpPr>
            <p:cNvPr id="232456"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3.44</a:t>
              </a:r>
            </a:p>
          </p:txBody>
        </p:sp>
      </p:grpSp>
      <p:sp>
        <p:nvSpPr>
          <p:cNvPr id="232453" name="Text Box 20"/>
          <p:cNvSpPr txBox="1">
            <a:spLocks noChangeArrowheads="1"/>
          </p:cNvSpPr>
          <p:nvPr/>
        </p:nvSpPr>
        <p:spPr bwMode="auto">
          <a:xfrm>
            <a:off x="76200" y="2743200"/>
            <a:ext cx="8839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dirty="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dirty="0">
                <a:latin typeface="Times New Roman" panose="02020603050405020304" pitchFamily="18" charset="0"/>
                <a:cs typeface="Times New Roman" panose="02020603050405020304" pitchFamily="18" charset="0"/>
              </a:rPr>
              <a:t>We can calculate the throughput as</a:t>
            </a:r>
          </a:p>
        </p:txBody>
      </p:sp>
      <p:sp>
        <p:nvSpPr>
          <p:cNvPr id="232454" name="Text Box 20"/>
          <p:cNvSpPr txBox="1">
            <a:spLocks noChangeArrowheads="1"/>
          </p:cNvSpPr>
          <p:nvPr/>
        </p:nvSpPr>
        <p:spPr bwMode="auto">
          <a:xfrm>
            <a:off x="228600" y="4913313"/>
            <a:ext cx="8839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dirty="0">
                <a:latin typeface="Times New Roman" panose="02020603050405020304" pitchFamily="18" charset="0"/>
                <a:cs typeface="Times New Roman" panose="02020603050405020304" pitchFamily="18" charset="0"/>
              </a:rPr>
              <a:t>The throughput is almost one-fifth of the bandwidth in this case.</a:t>
            </a:r>
          </a:p>
        </p:txBody>
      </p:sp>
      <p:pic>
        <p:nvPicPr>
          <p:cNvPr id="2324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2075" y="4210050"/>
            <a:ext cx="6419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24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2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3E8FCD95-DB3B-4B09-BF6E-2E430BC263AC}" type="slidenum">
              <a:rPr lang="en-US" altLang="en-US" sz="1200" i="0">
                <a:latin typeface="Arial" panose="020B0604020202020204" pitchFamily="34" charset="0"/>
              </a:rPr>
              <a:pPr/>
              <a:t>55</a:t>
            </a:fld>
            <a:endParaRPr lang="en-US" altLang="en-US" sz="1200" i="0">
              <a:latin typeface="Arial" panose="020B0604020202020204" pitchFamily="34" charset="0"/>
            </a:endParaRPr>
          </a:p>
        </p:txBody>
      </p:sp>
      <p:sp>
        <p:nvSpPr>
          <p:cNvPr id="234499" name="Text Box 20"/>
          <p:cNvSpPr txBox="1">
            <a:spLocks noChangeArrowheads="1"/>
          </p:cNvSpPr>
          <p:nvPr/>
        </p:nvSpPr>
        <p:spPr bwMode="auto">
          <a:xfrm>
            <a:off x="76200" y="696913"/>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What is the propagation time if the distance between the two points is 12,000 km? Assume the propagation speed to be 2.4 × 108 m/s in cable.</a:t>
            </a:r>
          </a:p>
        </p:txBody>
      </p:sp>
      <p:grpSp>
        <p:nvGrpSpPr>
          <p:cNvPr id="234500" name="Group 23"/>
          <p:cNvGrpSpPr>
            <a:grpSpLocks/>
          </p:cNvGrpSpPr>
          <p:nvPr/>
        </p:nvGrpSpPr>
        <p:grpSpPr bwMode="auto">
          <a:xfrm>
            <a:off x="0" y="0"/>
            <a:ext cx="9144000" cy="609600"/>
            <a:chOff x="0" y="2448"/>
            <a:chExt cx="5760" cy="384"/>
          </a:xfrm>
        </p:grpSpPr>
        <p:sp>
          <p:nvSpPr>
            <p:cNvPr id="234504"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3.45</a:t>
              </a:r>
            </a:p>
          </p:txBody>
        </p:sp>
      </p:grpSp>
      <p:sp>
        <p:nvSpPr>
          <p:cNvPr id="234501" name="Text Box 20"/>
          <p:cNvSpPr txBox="1">
            <a:spLocks noChangeArrowheads="1"/>
          </p:cNvSpPr>
          <p:nvPr/>
        </p:nvSpPr>
        <p:spPr bwMode="auto">
          <a:xfrm>
            <a:off x="76200" y="2667000"/>
            <a:ext cx="8839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dirty="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dirty="0">
                <a:latin typeface="Times New Roman" panose="02020603050405020304" pitchFamily="18" charset="0"/>
                <a:cs typeface="Times New Roman" panose="02020603050405020304" pitchFamily="18" charset="0"/>
              </a:rPr>
              <a:t>We can calculate the propagation time as</a:t>
            </a:r>
          </a:p>
        </p:txBody>
      </p:sp>
      <p:sp>
        <p:nvSpPr>
          <p:cNvPr id="234502" name="Text Box 20"/>
          <p:cNvSpPr txBox="1">
            <a:spLocks noChangeArrowheads="1"/>
          </p:cNvSpPr>
          <p:nvPr/>
        </p:nvSpPr>
        <p:spPr bwMode="auto">
          <a:xfrm>
            <a:off x="228600" y="46355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dirty="0">
                <a:latin typeface="Times New Roman" panose="02020603050405020304" pitchFamily="18" charset="0"/>
                <a:cs typeface="Times New Roman" panose="02020603050405020304" pitchFamily="18" charset="0"/>
              </a:rPr>
              <a:t>The example shows that a bit can go over the Atlantic Ocean in only 50 </a:t>
            </a:r>
            <a:r>
              <a:rPr lang="en-US" altLang="en-US" sz="2800" b="0" i="0" dirty="0" err="1">
                <a:latin typeface="Times New Roman" panose="02020603050405020304" pitchFamily="18" charset="0"/>
                <a:cs typeface="Times New Roman" panose="02020603050405020304" pitchFamily="18" charset="0"/>
              </a:rPr>
              <a:t>ms</a:t>
            </a:r>
            <a:r>
              <a:rPr lang="en-US" altLang="en-US" sz="2800" b="0" i="0" dirty="0">
                <a:latin typeface="Times New Roman" panose="02020603050405020304" pitchFamily="18" charset="0"/>
                <a:cs typeface="Times New Roman" panose="02020603050405020304" pitchFamily="18" charset="0"/>
              </a:rPr>
              <a:t> if there is a direct cable between the source and the destination.</a:t>
            </a:r>
          </a:p>
        </p:txBody>
      </p:sp>
      <p:pic>
        <p:nvPicPr>
          <p:cNvPr id="2345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3886200"/>
            <a:ext cx="70580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45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45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8DB657B-620A-45BF-B004-26077C34A0D8}" type="slidenum">
              <a:rPr lang="en-US" altLang="en-US" sz="1200" i="0">
                <a:latin typeface="Arial" panose="020B0604020202020204" pitchFamily="34" charset="0"/>
              </a:rPr>
              <a:pPr/>
              <a:t>56</a:t>
            </a:fld>
            <a:endParaRPr lang="en-US" altLang="en-US" sz="1200" i="0">
              <a:latin typeface="Arial" panose="020B0604020202020204" pitchFamily="34" charset="0"/>
            </a:endParaRPr>
          </a:p>
        </p:txBody>
      </p:sp>
      <p:sp>
        <p:nvSpPr>
          <p:cNvPr id="236547" name="Text Box 20"/>
          <p:cNvSpPr txBox="1">
            <a:spLocks noChangeArrowheads="1"/>
          </p:cNvSpPr>
          <p:nvPr/>
        </p:nvSpPr>
        <p:spPr bwMode="auto">
          <a:xfrm>
            <a:off x="76200" y="696913"/>
            <a:ext cx="88392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What are the propagation time and the transmission time for a 2.5-KB (kilobyte) message if the bandwidth of the network is 1 Gbps? Assume that the distance between the sender and the receiver is 12,000 km and that light travels at 2.4 × 108 m/s.</a:t>
            </a:r>
          </a:p>
        </p:txBody>
      </p:sp>
      <p:grpSp>
        <p:nvGrpSpPr>
          <p:cNvPr id="236548" name="Group 23"/>
          <p:cNvGrpSpPr>
            <a:grpSpLocks/>
          </p:cNvGrpSpPr>
          <p:nvPr/>
        </p:nvGrpSpPr>
        <p:grpSpPr bwMode="auto">
          <a:xfrm>
            <a:off x="0" y="0"/>
            <a:ext cx="9144000" cy="609600"/>
            <a:chOff x="0" y="2448"/>
            <a:chExt cx="5760" cy="384"/>
          </a:xfrm>
        </p:grpSpPr>
        <p:sp>
          <p:nvSpPr>
            <p:cNvPr id="236552"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3.46</a:t>
              </a:r>
            </a:p>
          </p:txBody>
        </p:sp>
      </p:grpSp>
      <p:sp>
        <p:nvSpPr>
          <p:cNvPr id="236549" name="Text Box 20"/>
          <p:cNvSpPr txBox="1">
            <a:spLocks noChangeArrowheads="1"/>
          </p:cNvSpPr>
          <p:nvPr/>
        </p:nvSpPr>
        <p:spPr bwMode="auto">
          <a:xfrm>
            <a:off x="76200" y="2895600"/>
            <a:ext cx="8839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i="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a:latin typeface="Times New Roman" panose="02020603050405020304" pitchFamily="18" charset="0"/>
                <a:cs typeface="Times New Roman" panose="02020603050405020304" pitchFamily="18" charset="0"/>
              </a:rPr>
              <a:t>We can calculate the propagation and transmission time as</a:t>
            </a:r>
          </a:p>
        </p:txBody>
      </p:sp>
      <p:sp>
        <p:nvSpPr>
          <p:cNvPr id="236550" name="Text Box 20"/>
          <p:cNvSpPr txBox="1">
            <a:spLocks noChangeArrowheads="1"/>
          </p:cNvSpPr>
          <p:nvPr/>
        </p:nvSpPr>
        <p:spPr bwMode="auto">
          <a:xfrm>
            <a:off x="76200" y="4864100"/>
            <a:ext cx="8839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dirty="0">
                <a:latin typeface="Times New Roman" panose="02020603050405020304" pitchFamily="18" charset="0"/>
                <a:cs typeface="Times New Roman" panose="02020603050405020304" pitchFamily="18" charset="0"/>
              </a:rPr>
              <a:t>Note that in this case, because the message is short and the bandwidth is high, the dominant factor is the propagation time, not the transmission time. </a:t>
            </a:r>
          </a:p>
        </p:txBody>
      </p:sp>
      <p:pic>
        <p:nvPicPr>
          <p:cNvPr id="2365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188" y="3886200"/>
            <a:ext cx="690562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65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65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5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0BD4A0B5-D057-4A5F-803A-61FB963D23F5}" type="slidenum">
              <a:rPr lang="en-US" altLang="en-US" sz="1200" i="0">
                <a:latin typeface="Arial" panose="020B0604020202020204" pitchFamily="34" charset="0"/>
              </a:rPr>
              <a:pPr/>
              <a:t>57</a:t>
            </a:fld>
            <a:endParaRPr lang="en-US" altLang="en-US" sz="1200" i="0">
              <a:latin typeface="Arial" panose="020B0604020202020204" pitchFamily="34" charset="0"/>
            </a:endParaRPr>
          </a:p>
        </p:txBody>
      </p:sp>
      <p:sp>
        <p:nvSpPr>
          <p:cNvPr id="24064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24064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302375"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3.6.4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 Bandwidth-Delay </a:t>
            </a:r>
            <a:r>
              <a:rPr lang="en-US" sz="3600" dirty="0">
                <a:solidFill>
                  <a:schemeClr val="hlink"/>
                </a:solidFill>
                <a:effectLst>
                  <a:outerShdw blurRad="38100" dist="38100" dir="2700000" algn="tl">
                    <a:srgbClr val="000000">
                      <a:alpha val="43137"/>
                    </a:srgbClr>
                  </a:outerShdw>
                </a:effectLst>
                <a:latin typeface="Times New Roman" pitchFamily="18" charset="0"/>
              </a:rPr>
              <a:t>Product</a:t>
            </a:r>
          </a:p>
        </p:txBody>
      </p:sp>
      <p:sp>
        <p:nvSpPr>
          <p:cNvPr id="240651" name="Rectangle 10"/>
          <p:cNvSpPr>
            <a:spLocks noChangeArrowheads="1"/>
          </p:cNvSpPr>
          <p:nvPr/>
        </p:nvSpPr>
        <p:spPr bwMode="auto">
          <a:xfrm>
            <a:off x="381000" y="1293813"/>
            <a:ext cx="7924800" cy="2678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Bandwidth and delay are two performance metrics of a link. However, as we will see in this chapter and future chapters, what is very important in data communications is the product of the two, the bandwidth-delay product. Let us elaborate on this issue, using two hypothetical cases as examples.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2B43C5C-1358-4077-80A5-F74D398BE05A}" type="slidenum">
              <a:rPr lang="en-US" altLang="en-US" sz="1200" i="0">
                <a:latin typeface="Arial" panose="020B0604020202020204" pitchFamily="34" charset="0"/>
              </a:rPr>
              <a:pPr/>
              <a:t>58</a:t>
            </a:fld>
            <a:endParaRPr lang="en-US" altLang="en-US" sz="1200" i="0">
              <a:latin typeface="Arial" panose="020B0604020202020204" pitchFamily="34" charset="0"/>
            </a:endParaRPr>
          </a:p>
        </p:txBody>
      </p:sp>
      <p:sp>
        <p:nvSpPr>
          <p:cNvPr id="24269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3.32:  </a:t>
            </a:r>
            <a:r>
              <a:rPr lang="en-US" altLang="en-US" sz="2000">
                <a:latin typeface="Times-BoldItalic"/>
              </a:rPr>
              <a:t>Filling the links with bits for Case 1</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676400"/>
            <a:ext cx="7418388"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44E367AA-EB43-47FC-85CB-38FC42F9DC1A}" type="slidenum">
              <a:rPr lang="en-US" altLang="en-US" sz="1200" i="0">
                <a:latin typeface="Arial" panose="020B0604020202020204" pitchFamily="34" charset="0"/>
              </a:rPr>
              <a:pPr/>
              <a:t>59</a:t>
            </a:fld>
            <a:endParaRPr lang="en-US" altLang="en-US" sz="1200" i="0">
              <a:latin typeface="Arial" panose="020B0604020202020204" pitchFamily="34" charset="0"/>
            </a:endParaRPr>
          </a:p>
        </p:txBody>
      </p:sp>
      <p:sp>
        <p:nvSpPr>
          <p:cNvPr id="24473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3.33:  </a:t>
            </a:r>
            <a:r>
              <a:rPr lang="en-US" altLang="en-US" sz="2000">
                <a:latin typeface="Times-BoldItalic"/>
              </a:rPr>
              <a:t>Filling the pipe with bits for Case 2</a:t>
            </a:r>
          </a:p>
        </p:txBody>
      </p:sp>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700" y="1371600"/>
            <a:ext cx="7404100" cy="441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8AB22E3E-5911-4F3C-8277-58F483FDABE1}" type="slidenum">
              <a:rPr lang="en-US" altLang="en-US" sz="1200" i="0">
                <a:latin typeface="Arial" panose="020B0604020202020204" pitchFamily="34" charset="0"/>
              </a:rPr>
              <a:pPr/>
              <a:t>6</a:t>
            </a:fld>
            <a:endParaRPr lang="en-US" altLang="en-US" sz="1200" i="0">
              <a:latin typeface="Arial" panose="020B0604020202020204" pitchFamily="34" charset="0"/>
            </a:endParaRPr>
          </a:p>
        </p:txBody>
      </p:sp>
      <p:sp>
        <p:nvSpPr>
          <p:cNvPr id="1536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3.1:  </a:t>
            </a:r>
            <a:r>
              <a:rPr lang="en-US" altLang="en-US" sz="2000">
                <a:latin typeface="Times-BoldItalic"/>
              </a:rPr>
              <a:t>Communication at the physical layer</a:t>
            </a:r>
          </a:p>
        </p:txBody>
      </p:sp>
      <p:pic>
        <p:nvPicPr>
          <p:cNvPr id="153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4725" y="996950"/>
            <a:ext cx="5146675" cy="548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6"/>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1675" y="1804988"/>
            <a:ext cx="219392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A938378-EC91-4547-8626-209B021B5533}" type="slidenum">
              <a:rPr lang="en-US" altLang="en-US" sz="1200" i="0">
                <a:latin typeface="Arial" panose="020B0604020202020204" pitchFamily="34" charset="0"/>
              </a:rPr>
              <a:pPr/>
              <a:t>60</a:t>
            </a:fld>
            <a:endParaRPr lang="en-US" altLang="en-US" sz="1200" i="0">
              <a:latin typeface="Arial" panose="020B0604020202020204" pitchFamily="34" charset="0"/>
            </a:endParaRPr>
          </a:p>
        </p:txBody>
      </p:sp>
      <p:sp>
        <p:nvSpPr>
          <p:cNvPr id="246787" name="Text Box 20"/>
          <p:cNvSpPr txBox="1">
            <a:spLocks noChangeArrowheads="1"/>
          </p:cNvSpPr>
          <p:nvPr/>
        </p:nvSpPr>
        <p:spPr bwMode="auto">
          <a:xfrm>
            <a:off x="76200" y="696913"/>
            <a:ext cx="88392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We can think about the link between two points as a pipe. The cross section of the pipe represents the bandwidth, and the length of the pipe represents the delay. We can say the volume of the pipe defines the bandwidth-delay product, as shown in Figure 3.34.</a:t>
            </a:r>
          </a:p>
        </p:txBody>
      </p:sp>
      <p:grpSp>
        <p:nvGrpSpPr>
          <p:cNvPr id="246788" name="Group 23"/>
          <p:cNvGrpSpPr>
            <a:grpSpLocks/>
          </p:cNvGrpSpPr>
          <p:nvPr/>
        </p:nvGrpSpPr>
        <p:grpSpPr bwMode="auto">
          <a:xfrm>
            <a:off x="0" y="0"/>
            <a:ext cx="9144000" cy="609600"/>
            <a:chOff x="0" y="2448"/>
            <a:chExt cx="5760" cy="384"/>
          </a:xfrm>
        </p:grpSpPr>
        <p:sp>
          <p:nvSpPr>
            <p:cNvPr id="246789"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77" cy="368"/>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3.48</a:t>
              </a:r>
            </a:p>
          </p:txBody>
        </p:sp>
      </p:gr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DB605323-B846-414B-BAB1-38903C7342EE}" type="slidenum">
              <a:rPr lang="en-US" altLang="en-US" sz="1200" i="0">
                <a:latin typeface="Arial" panose="020B0604020202020204" pitchFamily="34" charset="0"/>
              </a:rPr>
              <a:pPr/>
              <a:t>61</a:t>
            </a:fld>
            <a:endParaRPr lang="en-US" altLang="en-US" sz="1200" i="0">
              <a:latin typeface="Arial" panose="020B0604020202020204" pitchFamily="34" charset="0"/>
            </a:endParaRPr>
          </a:p>
        </p:txBody>
      </p:sp>
      <p:sp>
        <p:nvSpPr>
          <p:cNvPr id="24883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3.34:  </a:t>
            </a:r>
            <a:r>
              <a:rPr lang="en-US" altLang="en-US" sz="2000">
                <a:latin typeface="Times-BoldItalic"/>
              </a:rPr>
              <a:t>Concept of bandwidth-delay product</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688" y="3187700"/>
            <a:ext cx="4252912"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143250"/>
            <a:ext cx="227488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2438400"/>
            <a:ext cx="3914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1263" y="4054475"/>
            <a:ext cx="39433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5072C92C-00CB-42C0-873B-73A3775CB5B4}" type="slidenum">
              <a:rPr lang="en-US" altLang="en-US" sz="1200" i="0">
                <a:latin typeface="Arial" panose="020B0604020202020204" pitchFamily="34" charset="0"/>
              </a:rPr>
              <a:pPr/>
              <a:t>7</a:t>
            </a:fld>
            <a:endParaRPr lang="en-US" altLang="en-US" sz="1200" i="0">
              <a:latin typeface="Arial" panose="020B0604020202020204" pitchFamily="34" charset="0"/>
            </a:endParaRPr>
          </a:p>
        </p:txBody>
      </p:sp>
      <p:sp>
        <p:nvSpPr>
          <p:cNvPr id="1741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741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002338"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3.1.1  </a:t>
            </a:r>
            <a:r>
              <a:rPr lang="en-US" sz="3600" dirty="0">
                <a:solidFill>
                  <a:schemeClr val="hlink"/>
                </a:solidFill>
                <a:effectLst>
                  <a:outerShdw blurRad="38100" dist="38100" dir="2700000" algn="tl">
                    <a:srgbClr val="000000">
                      <a:alpha val="43137"/>
                    </a:srgbClr>
                  </a:outerShdw>
                </a:effectLst>
                <a:latin typeface="Times New Roman" pitchFamily="18" charset="0"/>
              </a:rPr>
              <a:t>Analog and Digital Data</a:t>
            </a:r>
          </a:p>
        </p:txBody>
      </p:sp>
      <p:sp>
        <p:nvSpPr>
          <p:cNvPr id="17419" name="Rectangle 10"/>
          <p:cNvSpPr>
            <a:spLocks noChangeArrowheads="1"/>
          </p:cNvSpPr>
          <p:nvPr/>
        </p:nvSpPr>
        <p:spPr bwMode="auto">
          <a:xfrm>
            <a:off x="381000" y="1293813"/>
            <a:ext cx="7924800" cy="3970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Data can be analog or digital. The term analog data refers to information that is continuous; digital data refers to information that has discrete states. For example, an analog clock that has hour, minute, and second hands gives information in a continuous form; the movements of the hands are continuous. On the other hand, a digital clock that reports the hours and the minutes will change suddenly from 8:05 to 8:06.</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AF96783B-8192-4DA0-92BB-5AB106A51088}" type="slidenum">
              <a:rPr lang="en-US" altLang="en-US" sz="1200" i="0">
                <a:latin typeface="Arial" panose="020B0604020202020204" pitchFamily="34" charset="0"/>
              </a:rPr>
              <a:pPr/>
              <a:t>8</a:t>
            </a:fld>
            <a:endParaRPr lang="en-US" altLang="en-US" sz="1200" i="0">
              <a:latin typeface="Arial" panose="020B0604020202020204" pitchFamily="34" charset="0"/>
            </a:endParaRPr>
          </a:p>
        </p:txBody>
      </p:sp>
      <p:sp>
        <p:nvSpPr>
          <p:cNvPr id="19459"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0"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1"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2"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3"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9465"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6489700" cy="646113"/>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3.1.2 </a:t>
            </a:r>
            <a:r>
              <a:rPr lang="en-US" sz="3600" dirty="0" smtClean="0">
                <a:solidFill>
                  <a:schemeClr val="hlink"/>
                </a:solidFill>
                <a:effectLst>
                  <a:outerShdw blurRad="38100" dist="38100" dir="2700000" algn="tl">
                    <a:srgbClr val="000000">
                      <a:alpha val="43137"/>
                    </a:srgbClr>
                  </a:outerShdw>
                </a:effectLst>
                <a:latin typeface="Times New Roman" pitchFamily="18" charset="0"/>
              </a:rPr>
              <a:t> Analog </a:t>
            </a:r>
            <a:r>
              <a:rPr lang="en-US" sz="3600" dirty="0">
                <a:solidFill>
                  <a:schemeClr val="hlink"/>
                </a:solidFill>
                <a:effectLst>
                  <a:outerShdw blurRad="38100" dist="38100" dir="2700000" algn="tl">
                    <a:srgbClr val="000000">
                      <a:alpha val="43137"/>
                    </a:srgbClr>
                  </a:outerShdw>
                </a:effectLst>
                <a:latin typeface="Times New Roman" pitchFamily="18" charset="0"/>
              </a:rPr>
              <a:t>and Digital Signals</a:t>
            </a:r>
          </a:p>
        </p:txBody>
      </p:sp>
      <p:sp>
        <p:nvSpPr>
          <p:cNvPr id="19467" name="Rectangle 10"/>
          <p:cNvSpPr>
            <a:spLocks noChangeArrowheads="1"/>
          </p:cNvSpPr>
          <p:nvPr/>
        </p:nvSpPr>
        <p:spPr bwMode="auto">
          <a:xfrm>
            <a:off x="381000" y="1293813"/>
            <a:ext cx="7924800" cy="3970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Like the data they represent, signals can be either analog or digital. An analog signal has infinitely many levels of intensity over a period of time. As the wave moves from value A to value B, it passes through and includes an infinite number of values along its path. A digital signal, on the other hand, can have only a limited number of defined values. Although each value can be any number, it is often as simple as 1 and 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3"/>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3.</a:t>
            </a:r>
            <a:fld id="{55863F14-2D2F-4FB2-A335-6544834E36BE}" type="slidenum">
              <a:rPr lang="en-US" altLang="en-US" sz="1200" i="0">
                <a:latin typeface="Arial" panose="020B0604020202020204" pitchFamily="34" charset="0"/>
              </a:rPr>
              <a:pPr/>
              <a:t>9</a:t>
            </a:fld>
            <a:endParaRPr lang="en-US" altLang="en-US" sz="1200" i="0">
              <a:latin typeface="Arial" panose="020B0604020202020204" pitchFamily="34" charset="0"/>
            </a:endParaRPr>
          </a:p>
        </p:txBody>
      </p:sp>
      <p:sp>
        <p:nvSpPr>
          <p:cNvPr id="2150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3.2:  </a:t>
            </a:r>
            <a:r>
              <a:rPr lang="en-US" altLang="en-US" sz="2000">
                <a:latin typeface="Times-BoldItalic"/>
              </a:rPr>
              <a:t>Comparison of analog and digital signals</a:t>
            </a:r>
          </a:p>
        </p:txBody>
      </p:sp>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98538"/>
            <a:ext cx="3679825"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863" y="3722688"/>
            <a:ext cx="4438650"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828800"/>
            <a:ext cx="23304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5163" y="4108450"/>
            <a:ext cx="2840037"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5840</TotalTime>
  <Words>2882</Words>
  <Application>Microsoft Office PowerPoint</Application>
  <PresentationFormat>On-screen Show (4:3)</PresentationFormat>
  <Paragraphs>259</Paragraphs>
  <Slides>61</Slides>
  <Notes>61</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61</vt:i4>
      </vt:variant>
    </vt:vector>
  </HeadingPairs>
  <TitlesOfParts>
    <vt:vector size="76" baseType="lpstr">
      <vt:lpstr>Adobe Arabic</vt:lpstr>
      <vt:lpstr>Adobe Fangsong Std R</vt:lpstr>
      <vt:lpstr>Adobe Gothic Std B</vt:lpstr>
      <vt:lpstr>Arial</vt:lpstr>
      <vt:lpstr>Baby Kruffy</vt:lpstr>
      <vt:lpstr>McGrawHill-Italic</vt:lpstr>
      <vt:lpstr>Palatino</vt:lpstr>
      <vt:lpstr>Tahoma</vt:lpstr>
      <vt:lpstr>Times</vt:lpstr>
      <vt:lpstr>Times New Roman</vt:lpstr>
      <vt:lpstr>Times-BoldItalic</vt:lpstr>
      <vt:lpstr>Times-Roman</vt:lpstr>
      <vt:lpstr>Wingdings</vt:lpstr>
      <vt:lpstr>Blends</vt:lpstr>
      <vt:lpstr>1_Blends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Dr.Farag</cp:lastModifiedBy>
  <cp:revision>502</cp:revision>
  <dcterms:created xsi:type="dcterms:W3CDTF">2000-01-15T04:50:39Z</dcterms:created>
  <dcterms:modified xsi:type="dcterms:W3CDTF">2017-01-01T05:43:40Z</dcterms:modified>
</cp:coreProperties>
</file>