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9"/>
  </p:notesMasterIdLst>
  <p:handoutMasterIdLst>
    <p:handoutMasterId r:id="rId50"/>
  </p:handoutMasterIdLst>
  <p:sldIdLst>
    <p:sldId id="971" r:id="rId2"/>
    <p:sldId id="749" r:id="rId3"/>
    <p:sldId id="972" r:id="rId4"/>
    <p:sldId id="917" r:id="rId5"/>
    <p:sldId id="1029" r:id="rId6"/>
    <p:sldId id="1030" r:id="rId7"/>
    <p:sldId id="1031" r:id="rId8"/>
    <p:sldId id="1032" r:id="rId9"/>
    <p:sldId id="1033" r:id="rId10"/>
    <p:sldId id="1034" r:id="rId11"/>
    <p:sldId id="1035" r:id="rId12"/>
    <p:sldId id="1036" r:id="rId13"/>
    <p:sldId id="1037" r:id="rId14"/>
    <p:sldId id="1038" r:id="rId15"/>
    <p:sldId id="1039" r:id="rId16"/>
    <p:sldId id="772" r:id="rId17"/>
    <p:sldId id="1008" r:id="rId18"/>
    <p:sldId id="979" r:id="rId19"/>
    <p:sldId id="980" r:id="rId20"/>
    <p:sldId id="981" r:id="rId21"/>
    <p:sldId id="982" r:id="rId22"/>
    <p:sldId id="983" r:id="rId23"/>
    <p:sldId id="1022" r:id="rId24"/>
    <p:sldId id="993" r:id="rId25"/>
    <p:sldId id="1010" r:id="rId26"/>
    <p:sldId id="890" r:id="rId27"/>
    <p:sldId id="1017" r:id="rId28"/>
    <p:sldId id="1018" r:id="rId29"/>
    <p:sldId id="894" r:id="rId30"/>
    <p:sldId id="895" r:id="rId31"/>
    <p:sldId id="1011" r:id="rId32"/>
    <p:sldId id="1019" r:id="rId33"/>
    <p:sldId id="1020" r:id="rId34"/>
    <p:sldId id="997" r:id="rId35"/>
    <p:sldId id="998" r:id="rId36"/>
    <p:sldId id="999" r:id="rId37"/>
    <p:sldId id="1000" r:id="rId38"/>
    <p:sldId id="1021" r:id="rId39"/>
    <p:sldId id="1004" r:id="rId40"/>
    <p:sldId id="1005" r:id="rId41"/>
    <p:sldId id="1007" r:id="rId42"/>
    <p:sldId id="841" r:id="rId43"/>
    <p:sldId id="911" r:id="rId44"/>
    <p:sldId id="842" r:id="rId45"/>
    <p:sldId id="912" r:id="rId46"/>
    <p:sldId id="1024" r:id="rId47"/>
    <p:sldId id="913" r:id="rId48"/>
  </p:sldIdLst>
  <p:sldSz cx="9144000" cy="6858000" type="screen4x3"/>
  <p:notesSz cx="6858000" cy="9144000"/>
  <p:defaultTextStyle>
    <a:defPPr>
      <a:defRPr lang="en-US"/>
    </a:defPPr>
    <a:lvl1pPr algn="l" rtl="0" eaLnBrk="0" fontAlgn="base" hangingPunct="0">
      <a:spcBef>
        <a:spcPct val="0"/>
      </a:spcBef>
      <a:spcAft>
        <a:spcPct val="0"/>
      </a:spcAft>
      <a:defRPr sz="3200" b="1" i="1" kern="1200">
        <a:solidFill>
          <a:schemeClr val="tx1"/>
        </a:solidFill>
        <a:latin typeface="Baby Kruffy"/>
        <a:ea typeface="+mn-ea"/>
        <a:cs typeface="+mn-cs"/>
      </a:defRPr>
    </a:lvl1pPr>
    <a:lvl2pPr marL="457200" algn="l" rtl="0" eaLnBrk="0" fontAlgn="base" hangingPunct="0">
      <a:spcBef>
        <a:spcPct val="0"/>
      </a:spcBef>
      <a:spcAft>
        <a:spcPct val="0"/>
      </a:spcAft>
      <a:defRPr sz="3200" b="1" i="1" kern="1200">
        <a:solidFill>
          <a:schemeClr val="tx1"/>
        </a:solidFill>
        <a:latin typeface="Baby Kruffy"/>
        <a:ea typeface="+mn-ea"/>
        <a:cs typeface="+mn-cs"/>
      </a:defRPr>
    </a:lvl2pPr>
    <a:lvl3pPr marL="914400" algn="l" rtl="0" eaLnBrk="0" fontAlgn="base" hangingPunct="0">
      <a:spcBef>
        <a:spcPct val="0"/>
      </a:spcBef>
      <a:spcAft>
        <a:spcPct val="0"/>
      </a:spcAft>
      <a:defRPr sz="3200" b="1" i="1" kern="1200">
        <a:solidFill>
          <a:schemeClr val="tx1"/>
        </a:solidFill>
        <a:latin typeface="Baby Kruffy"/>
        <a:ea typeface="+mn-ea"/>
        <a:cs typeface="+mn-cs"/>
      </a:defRPr>
    </a:lvl3pPr>
    <a:lvl4pPr marL="1371600" algn="l" rtl="0" eaLnBrk="0" fontAlgn="base" hangingPunct="0">
      <a:spcBef>
        <a:spcPct val="0"/>
      </a:spcBef>
      <a:spcAft>
        <a:spcPct val="0"/>
      </a:spcAft>
      <a:defRPr sz="3200" b="1" i="1" kern="1200">
        <a:solidFill>
          <a:schemeClr val="tx1"/>
        </a:solidFill>
        <a:latin typeface="Baby Kruffy"/>
        <a:ea typeface="+mn-ea"/>
        <a:cs typeface="+mn-cs"/>
      </a:defRPr>
    </a:lvl4pPr>
    <a:lvl5pPr marL="1828800" algn="l" rtl="0" eaLnBrk="0" fontAlgn="base" hangingPunct="0">
      <a:spcBef>
        <a:spcPct val="0"/>
      </a:spcBef>
      <a:spcAft>
        <a:spcPct val="0"/>
      </a:spcAft>
      <a:defRPr sz="3200" b="1" i="1" kern="1200">
        <a:solidFill>
          <a:schemeClr val="tx1"/>
        </a:solidFill>
        <a:latin typeface="Baby Kruffy"/>
        <a:ea typeface="+mn-ea"/>
        <a:cs typeface="+mn-cs"/>
      </a:defRPr>
    </a:lvl5pPr>
    <a:lvl6pPr marL="2286000" algn="l" defTabSz="914400" rtl="0" eaLnBrk="1" latinLnBrk="0" hangingPunct="1">
      <a:defRPr sz="3200" b="1" i="1" kern="1200">
        <a:solidFill>
          <a:schemeClr val="tx1"/>
        </a:solidFill>
        <a:latin typeface="Baby Kruffy"/>
        <a:ea typeface="+mn-ea"/>
        <a:cs typeface="+mn-cs"/>
      </a:defRPr>
    </a:lvl6pPr>
    <a:lvl7pPr marL="2743200" algn="l" defTabSz="914400" rtl="0" eaLnBrk="1" latinLnBrk="0" hangingPunct="1">
      <a:defRPr sz="3200" b="1" i="1" kern="1200">
        <a:solidFill>
          <a:schemeClr val="tx1"/>
        </a:solidFill>
        <a:latin typeface="Baby Kruffy"/>
        <a:ea typeface="+mn-ea"/>
        <a:cs typeface="+mn-cs"/>
      </a:defRPr>
    </a:lvl7pPr>
    <a:lvl8pPr marL="3200400" algn="l" defTabSz="914400" rtl="0" eaLnBrk="1" latinLnBrk="0" hangingPunct="1">
      <a:defRPr sz="3200" b="1" i="1" kern="1200">
        <a:solidFill>
          <a:schemeClr val="tx1"/>
        </a:solidFill>
        <a:latin typeface="Baby Kruffy"/>
        <a:ea typeface="+mn-ea"/>
        <a:cs typeface="+mn-cs"/>
      </a:defRPr>
    </a:lvl8pPr>
    <a:lvl9pPr marL="3657600" algn="l" defTabSz="914400" rtl="0" eaLnBrk="1" latinLnBrk="0" hangingPunct="1">
      <a:defRPr sz="3200" b="1" i="1" kern="1200">
        <a:solidFill>
          <a:schemeClr val="tx1"/>
        </a:solidFill>
        <a:latin typeface="Baby Kruffy"/>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00CC"/>
    <a:srgbClr val="996633"/>
    <a:srgbClr val="3366FF"/>
    <a:srgbClr val="660066"/>
    <a:srgbClr val="6666FF"/>
    <a:srgbClr val="CC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37" autoAdjust="0"/>
  </p:normalViewPr>
  <p:slideViewPr>
    <p:cSldViewPr>
      <p:cViewPr varScale="1">
        <p:scale>
          <a:sx n="112" d="100"/>
          <a:sy n="112" d="100"/>
        </p:scale>
        <p:origin x="96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9000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9001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smtClean="0">
                <a:latin typeface="Times New Roman" panose="02020603050405020304" pitchFamily="18" charset="0"/>
              </a:defRPr>
            </a:lvl1pPr>
          </a:lstStyle>
          <a:p>
            <a:pPr>
              <a:defRPr/>
            </a:pPr>
            <a:r>
              <a:rPr lang="en-US" altLang="en-US"/>
              <a:t>32.#</a:t>
            </a:r>
          </a:p>
        </p:txBody>
      </p:sp>
      <p:sp>
        <p:nvSpPr>
          <p:cNvPr id="9001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9A472E9B-FF71-44EC-91D8-1830787D5666}" type="slidenum">
              <a:rPr lang="en-US" altLang="en-US"/>
              <a:pPr>
                <a:defRPr/>
              </a:pPr>
              <a:t>‹#›</a:t>
            </a:fld>
            <a:endParaRPr lang="en-US" altLang="en-US"/>
          </a:p>
        </p:txBody>
      </p:sp>
    </p:spTree>
    <p:extLst>
      <p:ext uri="{BB962C8B-B14F-4D97-AF65-F5344CB8AC3E}">
        <p14:creationId xmlns:p14="http://schemas.microsoft.com/office/powerpoint/2010/main" val="1156763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8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878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8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8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smtClean="0">
                <a:latin typeface="Times New Roman" panose="02020603050405020304" pitchFamily="18" charset="0"/>
              </a:defRPr>
            </a:lvl1pPr>
          </a:lstStyle>
          <a:p>
            <a:pPr>
              <a:defRPr/>
            </a:pPr>
            <a:r>
              <a:rPr lang="en-US" altLang="en-US"/>
              <a:t>32.#</a:t>
            </a:r>
          </a:p>
        </p:txBody>
      </p:sp>
      <p:sp>
        <p:nvSpPr>
          <p:cNvPr id="878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6C803900-AC7C-4BC4-9AE4-797606593B07}" type="slidenum">
              <a:rPr lang="en-US" altLang="en-US"/>
              <a:pPr>
                <a:defRPr/>
              </a:pPr>
              <a:t>‹#›</a:t>
            </a:fld>
            <a:endParaRPr lang="en-US" altLang="en-US"/>
          </a:p>
        </p:txBody>
      </p:sp>
    </p:spTree>
    <p:extLst>
      <p:ext uri="{BB962C8B-B14F-4D97-AF65-F5344CB8AC3E}">
        <p14:creationId xmlns:p14="http://schemas.microsoft.com/office/powerpoint/2010/main" val="233541215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B669F63-9F0E-494C-9465-7838D60ABAC9}"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622092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98453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2436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07710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769597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8262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954589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59092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775073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48201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74872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31405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526216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68431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478452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20664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806704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758474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89453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33924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44153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76176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340648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349045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843551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320521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518860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5073259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6775405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61700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3861629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105015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45148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778075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7094909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F04E6C9-E869-4232-9D14-76092DE01D10}" type="slidenum">
              <a:rPr lang="en-US" altLang="en-US"/>
              <a:pPr>
                <a:spcBef>
                  <a:spcPct val="0"/>
                </a:spcBef>
              </a:pPr>
              <a:t>41</a:t>
            </a:fld>
            <a:endParaRPr lang="en-US" alt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5559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005897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697218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9552184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3374265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7575597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32.#</a:t>
            </a: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21649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23695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64031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13331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50852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31.#</a:t>
            </a: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29901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14" name="Text Box 17"/>
          <p:cNvSpPr txBox="1">
            <a:spLocks noChangeArrowheads="1"/>
          </p:cNvSpPr>
          <p:nvPr userDrawn="1"/>
        </p:nvSpPr>
        <p:spPr bwMode="auto">
          <a:xfrm>
            <a:off x="0" y="6553200"/>
            <a:ext cx="22098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eaLnBrk="1" hangingPunct="1">
              <a:spcBef>
                <a:spcPct val="50000"/>
              </a:spcBef>
              <a:defRPr/>
            </a:pPr>
            <a:r>
              <a:rPr lang="en-US" altLang="en-US" sz="1400" b="0" i="0" dirty="0" smtClean="0">
                <a:latin typeface="McGrawHill-Italic" pitchFamily="2" charset="0"/>
              </a:rPr>
              <a:t>McGraw-Hill</a:t>
            </a:r>
            <a:endParaRPr lang="en-US" altLang="en-US" sz="2400" b="0" i="0" dirty="0" smtClean="0">
              <a:latin typeface="Times New Roman" pitchFamily="18" charset="0"/>
            </a:endParaRPr>
          </a:p>
        </p:txBody>
      </p:sp>
      <p:sp>
        <p:nvSpPr>
          <p:cNvPr id="15" name="Text Box 18"/>
          <p:cNvSpPr txBox="1">
            <a:spLocks noChangeArrowheads="1"/>
          </p:cNvSpPr>
          <p:nvPr userDrawn="1"/>
        </p:nvSpPr>
        <p:spPr bwMode="auto">
          <a:xfrm>
            <a:off x="4572000" y="6553200"/>
            <a:ext cx="45720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lgn="r" eaLnBrk="1" hangingPunct="1">
              <a:spcBef>
                <a:spcPct val="50000"/>
              </a:spcBef>
              <a:buFontTx/>
              <a:buChar char="©"/>
              <a:defRPr/>
            </a:pPr>
            <a:r>
              <a:rPr lang="en-US" altLang="en-US" sz="1400" b="0" i="0" dirty="0" smtClean="0">
                <a:latin typeface="McGrawHill-Italic" pitchFamily="2" charset="0"/>
              </a:rPr>
              <a:t>The McGraw-Hill Companies, Inc., 2000</a:t>
            </a:r>
            <a:endParaRPr lang="en-US" altLang="en-US" sz="2400" b="0" i="0" dirty="0" smtClean="0">
              <a:latin typeface="Times New Roman" pitchFamily="18" charset="0"/>
            </a:endParaRPr>
          </a:p>
        </p:txBody>
      </p:sp>
      <p:sp>
        <p:nvSpPr>
          <p:cNvPr id="210956" name="Rectangle 12"/>
          <p:cNvSpPr>
            <a:spLocks noGrp="1" noChangeArrowheads="1"/>
          </p:cNvSpPr>
          <p:nvPr>
            <p:ph type="ctrTitle"/>
          </p:nvPr>
        </p:nvSpPr>
        <p:spPr bwMode="auto">
          <a:xfrm>
            <a:off x="990600" y="1676400"/>
            <a:ext cx="7772400" cy="1462088"/>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a:lvl1pPr>
          </a:lstStyle>
          <a:p>
            <a:r>
              <a:rPr lang="en-US"/>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a:lvl1pPr>
          </a:lstStyle>
          <a:p>
            <a:r>
              <a:rPr lang="en-US"/>
              <a:t>Click to edit Master subtitle style</a:t>
            </a:r>
          </a:p>
        </p:txBody>
      </p:sp>
      <p:sp>
        <p:nvSpPr>
          <p:cNvPr id="16" name="Date Placeholder 15"/>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b="0" i="0">
                <a:solidFill>
                  <a:schemeClr val="bg2"/>
                </a:solidFill>
                <a:latin typeface="+mn-lt"/>
              </a:defRPr>
            </a:lvl1pPr>
          </a:lstStyle>
          <a:p>
            <a:pPr>
              <a:defRPr/>
            </a:pPr>
            <a:endParaRPr lang="en-US"/>
          </a:p>
        </p:txBody>
      </p:sp>
      <p:sp>
        <p:nvSpPr>
          <p:cNvPr id="17" name="Footer Placeholder 16"/>
          <p:cNvSpPr>
            <a:spLocks noGrp="1" noChangeArrowheads="1"/>
          </p:cNvSpPr>
          <p:nvPr>
            <p:ph type="ftr" sz="quarter" idx="11"/>
          </p:nvPr>
        </p:nvSpPr>
        <p:spPr bwMode="auto">
          <a:xfrm>
            <a:off x="3429000" y="62484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b="0" i="0">
                <a:solidFill>
                  <a:schemeClr val="bg2"/>
                </a:solidFill>
                <a:latin typeface="+mn-lt"/>
              </a:defRPr>
            </a:lvl1pPr>
          </a:lstStyle>
          <a:p>
            <a:pPr>
              <a:defRPr/>
            </a:pPr>
            <a:endParaRPr lang="en-US"/>
          </a:p>
        </p:txBody>
      </p:sp>
      <p:sp>
        <p:nvSpPr>
          <p:cNvPr id="18" name="Rectangle 17"/>
          <p:cNvSpPr>
            <a:spLocks noGrp="1" noChangeArrowheads="1"/>
          </p:cNvSpPr>
          <p:nvPr>
            <p:ph type="sldNum" sz="quarter" idx="12"/>
          </p:nvPr>
        </p:nvSpPr>
        <p:spPr>
          <a:xfrm>
            <a:off x="6858000" y="6248400"/>
            <a:ext cx="1905000" cy="457200"/>
          </a:xfrm>
        </p:spPr>
        <p:txBody>
          <a:bodyPr/>
          <a:lstStyle>
            <a:lvl1pPr algn="r">
              <a:defRPr sz="1400" b="0" smtClean="0">
                <a:solidFill>
                  <a:schemeClr val="bg2"/>
                </a:solidFill>
                <a:latin typeface="Tahoma" panose="020B0604030504040204" pitchFamily="34" charset="0"/>
              </a:defRPr>
            </a:lvl1pPr>
          </a:lstStyle>
          <a:p>
            <a:pPr>
              <a:defRPr/>
            </a:pPr>
            <a:fld id="{F3704D79-28DF-4E77-95B0-F025174D44E7}" type="slidenum">
              <a:rPr lang="en-US" altLang="en-US"/>
              <a:pPr>
                <a:defRPr/>
              </a:pPr>
              <a:t>‹#›</a:t>
            </a:fld>
            <a:endParaRPr lang="en-US" altLang="en-US"/>
          </a:p>
        </p:txBody>
      </p:sp>
    </p:spTree>
    <p:extLst>
      <p:ext uri="{BB962C8B-B14F-4D97-AF65-F5344CB8AC3E}">
        <p14:creationId xmlns:p14="http://schemas.microsoft.com/office/powerpoint/2010/main" val="1530412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32.</a:t>
            </a:r>
            <a:fld id="{1AC15008-625B-40DD-9688-659E1D4294F0}" type="slidenum">
              <a:rPr lang="en-US" altLang="en-US"/>
              <a:pPr>
                <a:defRPr/>
              </a:pPr>
              <a:t>‹#›</a:t>
            </a:fld>
            <a:endParaRPr lang="en-US" altLang="en-US"/>
          </a:p>
        </p:txBody>
      </p:sp>
    </p:spTree>
    <p:extLst>
      <p:ext uri="{BB962C8B-B14F-4D97-AF65-F5344CB8AC3E}">
        <p14:creationId xmlns:p14="http://schemas.microsoft.com/office/powerpoint/2010/main" val="1360992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32.</a:t>
            </a:r>
            <a:fld id="{A555B79F-219E-4E8A-A715-9DD57A448862}" type="slidenum">
              <a:rPr lang="en-US" altLang="en-US"/>
              <a:pPr>
                <a:defRPr/>
              </a:pPr>
              <a:t>‹#›</a:t>
            </a:fld>
            <a:endParaRPr lang="en-US" altLang="en-US"/>
          </a:p>
        </p:txBody>
      </p:sp>
    </p:spTree>
    <p:extLst>
      <p:ext uri="{BB962C8B-B14F-4D97-AF65-F5344CB8AC3E}">
        <p14:creationId xmlns:p14="http://schemas.microsoft.com/office/powerpoint/2010/main" val="2531632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32.</a:t>
            </a:r>
            <a:fld id="{17F31B8F-9487-4648-9E04-E2C85FE4E1B9}" type="slidenum">
              <a:rPr lang="en-US" altLang="en-US"/>
              <a:pPr>
                <a:defRPr/>
              </a:pPr>
              <a:t>‹#›</a:t>
            </a:fld>
            <a:endParaRPr lang="en-US" altLang="en-US"/>
          </a:p>
        </p:txBody>
      </p:sp>
    </p:spTree>
    <p:extLst>
      <p:ext uri="{BB962C8B-B14F-4D97-AF65-F5344CB8AC3E}">
        <p14:creationId xmlns:p14="http://schemas.microsoft.com/office/powerpoint/2010/main" val="291155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32.</a:t>
            </a:r>
            <a:fld id="{3052C9E0-E9A7-4BD3-9133-E91A467CD5FB}" type="slidenum">
              <a:rPr lang="en-US" altLang="en-US"/>
              <a:pPr>
                <a:defRPr/>
              </a:pPr>
              <a:t>‹#›</a:t>
            </a:fld>
            <a:endParaRPr lang="en-US" altLang="en-US"/>
          </a:p>
        </p:txBody>
      </p:sp>
    </p:spTree>
    <p:extLst>
      <p:ext uri="{BB962C8B-B14F-4D97-AF65-F5344CB8AC3E}">
        <p14:creationId xmlns:p14="http://schemas.microsoft.com/office/powerpoint/2010/main" val="8270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32.</a:t>
            </a:r>
            <a:fld id="{B9EA351C-5DB0-4760-AA1E-FD5D12307B73}" type="slidenum">
              <a:rPr lang="en-US" altLang="en-US"/>
              <a:pPr>
                <a:defRPr/>
              </a:pPr>
              <a:t>‹#›</a:t>
            </a:fld>
            <a:endParaRPr lang="en-US" altLang="en-US"/>
          </a:p>
        </p:txBody>
      </p:sp>
    </p:spTree>
    <p:extLst>
      <p:ext uri="{BB962C8B-B14F-4D97-AF65-F5344CB8AC3E}">
        <p14:creationId xmlns:p14="http://schemas.microsoft.com/office/powerpoint/2010/main" val="1142403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r>
              <a:rPr lang="en-US" altLang="en-US"/>
              <a:t>32.</a:t>
            </a:r>
            <a:fld id="{F7900C2C-D256-4D63-8004-AA1B5B0516CA}" type="slidenum">
              <a:rPr lang="en-US" altLang="en-US"/>
              <a:pPr>
                <a:defRPr/>
              </a:pPr>
              <a:t>‹#›</a:t>
            </a:fld>
            <a:endParaRPr lang="en-US" altLang="en-US"/>
          </a:p>
        </p:txBody>
      </p:sp>
    </p:spTree>
    <p:extLst>
      <p:ext uri="{BB962C8B-B14F-4D97-AF65-F5344CB8AC3E}">
        <p14:creationId xmlns:p14="http://schemas.microsoft.com/office/powerpoint/2010/main" val="3666709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r>
              <a:rPr lang="en-US" altLang="en-US"/>
              <a:t>32.</a:t>
            </a:r>
            <a:fld id="{9DAA1091-9CA7-442C-A133-0078C742C811}" type="slidenum">
              <a:rPr lang="en-US" altLang="en-US"/>
              <a:pPr>
                <a:defRPr/>
              </a:pPr>
              <a:t>‹#›</a:t>
            </a:fld>
            <a:endParaRPr lang="en-US" altLang="en-US"/>
          </a:p>
        </p:txBody>
      </p:sp>
    </p:spTree>
    <p:extLst>
      <p:ext uri="{BB962C8B-B14F-4D97-AF65-F5344CB8AC3E}">
        <p14:creationId xmlns:p14="http://schemas.microsoft.com/office/powerpoint/2010/main" val="379375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r>
              <a:rPr lang="en-US" altLang="en-US"/>
              <a:t>32.</a:t>
            </a:r>
            <a:fld id="{3A643CD5-6BC0-46B4-98DC-DD33090D42A2}" type="slidenum">
              <a:rPr lang="en-US" altLang="en-US"/>
              <a:pPr>
                <a:defRPr/>
              </a:pPr>
              <a:t>‹#›</a:t>
            </a:fld>
            <a:endParaRPr lang="en-US" altLang="en-US"/>
          </a:p>
        </p:txBody>
      </p:sp>
    </p:spTree>
    <p:extLst>
      <p:ext uri="{BB962C8B-B14F-4D97-AF65-F5344CB8AC3E}">
        <p14:creationId xmlns:p14="http://schemas.microsoft.com/office/powerpoint/2010/main" val="2436883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32.</a:t>
            </a:r>
            <a:fld id="{4EB8934A-5C14-4174-9F62-E2FFDA17F146}" type="slidenum">
              <a:rPr lang="en-US" altLang="en-US"/>
              <a:pPr>
                <a:defRPr/>
              </a:pPr>
              <a:t>‹#›</a:t>
            </a:fld>
            <a:endParaRPr lang="en-US" altLang="en-US"/>
          </a:p>
        </p:txBody>
      </p:sp>
    </p:spTree>
    <p:extLst>
      <p:ext uri="{BB962C8B-B14F-4D97-AF65-F5344CB8AC3E}">
        <p14:creationId xmlns:p14="http://schemas.microsoft.com/office/powerpoint/2010/main" val="3458683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32.</a:t>
            </a:r>
            <a:fld id="{D78BAEF5-780C-4FC1-8403-2A58E8A7B66C}" type="slidenum">
              <a:rPr lang="en-US" altLang="en-US"/>
              <a:pPr>
                <a:defRPr/>
              </a:pPr>
              <a:t>‹#›</a:t>
            </a:fld>
            <a:endParaRPr lang="en-US" altLang="en-US"/>
          </a:p>
        </p:txBody>
      </p:sp>
    </p:spTree>
    <p:extLst>
      <p:ext uri="{BB962C8B-B14F-4D97-AF65-F5344CB8AC3E}">
        <p14:creationId xmlns:p14="http://schemas.microsoft.com/office/powerpoint/2010/main" val="371658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3" name="Rectangle 13"/>
          <p:cNvSpPr>
            <a:spLocks noGrp="1" noChangeArrowheads="1"/>
          </p:cNvSpPr>
          <p:nvPr>
            <p:ph type="sldNum" sz="quarter" idx="4"/>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smtClean="0">
                <a:latin typeface="Arial" panose="020B0604020202020204" pitchFamily="34" charset="0"/>
              </a:defRPr>
            </a:lvl1pPr>
          </a:lstStyle>
          <a:p>
            <a:pPr>
              <a:defRPr/>
            </a:pPr>
            <a:r>
              <a:rPr lang="en-US" altLang="en-US"/>
              <a:t>32.</a:t>
            </a:r>
            <a:fld id="{B39E2D75-AFD5-445F-A102-78738B4FCC4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1.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e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branding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4"/>
          <p:cNvSpPr txBox="1">
            <a:spLocks noChangeArrowheads="1"/>
          </p:cNvSpPr>
          <p:nvPr/>
        </p:nvSpPr>
        <p:spPr bwMode="auto">
          <a:xfrm>
            <a:off x="187325" y="1524000"/>
            <a:ext cx="41560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solidFill>
                  <a:srgbClr val="FF0000"/>
                </a:solidFill>
                <a:latin typeface="Times" panose="02020603050405020304" pitchFamily="18" charset="0"/>
                <a:cs typeface="Arial" panose="020B0604020202020204" pitchFamily="34" charset="0"/>
              </a:rPr>
              <a:t>Chapter 32</a:t>
            </a:r>
          </a:p>
        </p:txBody>
      </p:sp>
      <p:pic>
        <p:nvPicPr>
          <p:cNvPr id="5124"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762000"/>
            <a:ext cx="44704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6"/>
          <p:cNvSpPr txBox="1">
            <a:spLocks noChangeArrowheads="1"/>
          </p:cNvSpPr>
          <p:nvPr/>
        </p:nvSpPr>
        <p:spPr bwMode="auto">
          <a:xfrm>
            <a:off x="152400" y="3048000"/>
            <a:ext cx="41560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solidFill>
                  <a:srgbClr val="002060"/>
                </a:solidFill>
                <a:latin typeface="Times" panose="02020603050405020304" pitchFamily="18" charset="0"/>
                <a:cs typeface="Arial" panose="020B0604020202020204" pitchFamily="34" charset="0"/>
              </a:rPr>
              <a:t>Internet  Security</a:t>
            </a:r>
          </a:p>
        </p:txBody>
      </p:sp>
      <p:sp>
        <p:nvSpPr>
          <p:cNvPr id="5126" name="Text Box 2"/>
          <p:cNvSpPr txBox="1">
            <a:spLocks noChangeArrowheads="1"/>
          </p:cNvSpPr>
          <p:nvPr/>
        </p:nvSpPr>
        <p:spPr bwMode="auto">
          <a:xfrm>
            <a:off x="0" y="6604000"/>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833" tIns="51417" rIns="102833" bIns="51417">
            <a:spAutoFit/>
          </a:bodyPr>
          <a:lstStyle>
            <a:lvl1pPr defTabSz="1028700">
              <a:defRPr sz="3200" b="1" i="1">
                <a:solidFill>
                  <a:schemeClr val="tx1"/>
                </a:solidFill>
                <a:latin typeface="Baby Kruffy"/>
              </a:defRPr>
            </a:lvl1pPr>
            <a:lvl2pPr marL="742950" indent="-285750" defTabSz="1028700">
              <a:defRPr sz="3200" b="1" i="1">
                <a:solidFill>
                  <a:schemeClr val="tx1"/>
                </a:solidFill>
                <a:latin typeface="Baby Kruffy"/>
              </a:defRPr>
            </a:lvl2pPr>
            <a:lvl3pPr marL="1143000" indent="-228600" defTabSz="1028700">
              <a:defRPr sz="3200" b="1" i="1">
                <a:solidFill>
                  <a:schemeClr val="tx1"/>
                </a:solidFill>
                <a:latin typeface="Baby Kruffy"/>
              </a:defRPr>
            </a:lvl3pPr>
            <a:lvl4pPr marL="1600200" indent="-228600" defTabSz="1028700">
              <a:defRPr sz="3200" b="1" i="1">
                <a:solidFill>
                  <a:schemeClr val="tx1"/>
                </a:solidFill>
                <a:latin typeface="Baby Kruffy"/>
              </a:defRPr>
            </a:lvl4pPr>
            <a:lvl5pPr marL="2057400" indent="-228600" defTabSz="1028700">
              <a:defRPr sz="3200" b="1" i="1">
                <a:solidFill>
                  <a:schemeClr val="tx1"/>
                </a:solidFill>
                <a:latin typeface="Baby Kruffy"/>
              </a:defRPr>
            </a:lvl5pPr>
            <a:lvl6pPr marL="2514600" indent="-228600" defTabSz="1028700" eaLnBrk="0" fontAlgn="base" hangingPunct="0">
              <a:spcBef>
                <a:spcPct val="0"/>
              </a:spcBef>
              <a:spcAft>
                <a:spcPct val="0"/>
              </a:spcAft>
              <a:defRPr sz="3200" b="1" i="1">
                <a:solidFill>
                  <a:schemeClr val="tx1"/>
                </a:solidFill>
                <a:latin typeface="Baby Kruffy"/>
              </a:defRPr>
            </a:lvl6pPr>
            <a:lvl7pPr marL="2971800" indent="-228600" defTabSz="1028700" eaLnBrk="0" fontAlgn="base" hangingPunct="0">
              <a:spcBef>
                <a:spcPct val="0"/>
              </a:spcBef>
              <a:spcAft>
                <a:spcPct val="0"/>
              </a:spcAft>
              <a:defRPr sz="3200" b="1" i="1">
                <a:solidFill>
                  <a:schemeClr val="tx1"/>
                </a:solidFill>
                <a:latin typeface="Baby Kruffy"/>
              </a:defRPr>
            </a:lvl7pPr>
            <a:lvl8pPr marL="3429000" indent="-228600" defTabSz="1028700" eaLnBrk="0" fontAlgn="base" hangingPunct="0">
              <a:spcBef>
                <a:spcPct val="0"/>
              </a:spcBef>
              <a:spcAft>
                <a:spcPct val="0"/>
              </a:spcAft>
              <a:defRPr sz="3200" b="1" i="1">
                <a:solidFill>
                  <a:schemeClr val="tx1"/>
                </a:solidFill>
                <a:latin typeface="Baby Kruffy"/>
              </a:defRPr>
            </a:lvl8pPr>
            <a:lvl9pPr marL="3886200" indent="-228600" defTabSz="1028700" eaLnBrk="0" fontAlgn="base" hangingPunct="0">
              <a:spcBef>
                <a:spcPct val="0"/>
              </a:spcBef>
              <a:spcAft>
                <a:spcPct val="0"/>
              </a:spcAft>
              <a:defRPr sz="3200" b="1" i="1">
                <a:solidFill>
                  <a:schemeClr val="tx1"/>
                </a:solidFill>
                <a:latin typeface="Baby Kruffy"/>
              </a:defRPr>
            </a:lvl9pPr>
          </a:lstStyle>
          <a:p>
            <a:pPr algn="ctr" eaLnBrk="1" hangingPunct="1">
              <a:spcBef>
                <a:spcPct val="50000"/>
              </a:spcBef>
            </a:pPr>
            <a:r>
              <a:rPr lang="en-US" altLang="en-US" sz="1000" b="0" i="0">
                <a:latin typeface="Arial" panose="020B0604020202020204" pitchFamily="34" charset="0"/>
                <a:cs typeface="Arial" panose="020B0604020202020204" pitchFamily="34" charset="0"/>
              </a:rPr>
              <a:t>Copyright </a:t>
            </a:r>
            <a:r>
              <a:rPr lang="en-US" altLang="en-US" sz="1000" b="0" i="0">
                <a:latin typeface="Arial" panose="020B0604020202020204" pitchFamily="34" charset="0"/>
                <a:cs typeface="Times New Roman" panose="02020603050405020304" pitchFamily="18" charset="0"/>
              </a:rPr>
              <a:t>© </a:t>
            </a:r>
            <a:r>
              <a:rPr lang="en-US" altLang="en-US" sz="1000" b="0" i="0">
                <a:latin typeface="Arial" panose="020B0604020202020204" pitchFamily="34" charset="0"/>
                <a:cs typeface="Arial" panose="020B0604020202020204" pitchFamily="34" charset="0"/>
              </a:rPr>
              <a:t>The McGraw-Hill Companies, Inc. Permission required for reproduction or display.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913410"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3411" name="Text Box 3"/>
          <p:cNvSpPr txBox="1">
            <a:spLocks noChangeArrowheads="1"/>
          </p:cNvSpPr>
          <p:nvPr/>
        </p:nvSpPr>
        <p:spPr bwMode="auto">
          <a:xfrm>
            <a:off x="228600" y="406400"/>
            <a:ext cx="4197350"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CONFIDENTIALITY </a:t>
            </a:r>
          </a:p>
          <a:p>
            <a:pPr marL="0" lvl="2">
              <a:defRPr/>
            </a:pPr>
            <a:endParaRPr lang="en-US" i="0" dirty="0">
              <a:effectLst>
                <a:outerShdw blurRad="38100" dist="38100" dir="2700000" algn="tl">
                  <a:srgbClr val="C0C0C0"/>
                </a:outerShdw>
              </a:effectLst>
              <a:latin typeface="Times" pitchFamily="18" charset="0"/>
            </a:endParaRPr>
          </a:p>
        </p:txBody>
      </p:sp>
      <p:sp>
        <p:nvSpPr>
          <p:cNvPr id="2355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23558" name="Rectangle 7"/>
          <p:cNvSpPr>
            <a:spLocks noChangeArrowheads="1"/>
          </p:cNvSpPr>
          <p:nvPr/>
        </p:nvSpPr>
        <p:spPr bwMode="auto">
          <a:xfrm>
            <a:off x="152400" y="1689100"/>
            <a:ext cx="8839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solidFill>
                  <a:srgbClr val="000000"/>
                </a:solidFill>
                <a:latin typeface="Times-Roman"/>
              </a:rPr>
              <a:t>The first goal of security is confidentiality. Confidentiality can be achieved using ciphers. Ciphers can be divided into two broad categories: symmetric-key and asymmetric-key.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2560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560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3582988"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Message Integrity</a:t>
            </a:r>
          </a:p>
        </p:txBody>
      </p:sp>
      <p:sp>
        <p:nvSpPr>
          <p:cNvPr id="2561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25612" name="Rectangle 11"/>
          <p:cNvSpPr>
            <a:spLocks noChangeArrowheads="1"/>
          </p:cNvSpPr>
          <p:nvPr/>
        </p:nvSpPr>
        <p:spPr bwMode="auto">
          <a:xfrm>
            <a:off x="228600" y="1219200"/>
            <a:ext cx="8686800" cy="447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There are occasions where we may not even need secrecy but instead must have integrity: the message should remain unchanged. For example, Alice may write a will to distribute her estate upon her death. The will does not need to be encrypted. After her death, anyone can examine the will. The integrity of the will, however, needs to be preserved. Alice does not want the contents of the will to be changed.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2765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latin typeface="Times-BoldItalic"/>
              </a:rPr>
              <a:t>Message and digest</a:t>
            </a:r>
          </a:p>
        </p:txBody>
      </p:sp>
      <p:pic>
        <p:nvPicPr>
          <p:cNvPr id="276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63" y="1524000"/>
            <a:ext cx="1773237" cy="28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584325"/>
            <a:ext cx="4219575"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6863" y="2209800"/>
            <a:ext cx="381317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733800"/>
            <a:ext cx="314642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2969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970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4772025"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Message Authentication</a:t>
            </a:r>
          </a:p>
        </p:txBody>
      </p:sp>
      <p:sp>
        <p:nvSpPr>
          <p:cNvPr id="29707"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29708" name="Rectangle 11"/>
          <p:cNvSpPr>
            <a:spLocks noChangeArrowheads="1"/>
          </p:cNvSpPr>
          <p:nvPr/>
        </p:nvSpPr>
        <p:spPr bwMode="auto">
          <a:xfrm>
            <a:off x="228600" y="1219200"/>
            <a:ext cx="8686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A digest can be used to check the integrity of a message—that the message has not been changed. To ensure the integrity of the message and the data origin authentication—that Alice, not somebody else, is the originator of the message—we need to include a secret shared by Alice and Bob (that Eve does not possess) in the process; we need to create a message authentication code (MAC).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4"/>
          <p:cNvSpPr>
            <a:spLocks noChangeArrowheads="1"/>
          </p:cNvSpPr>
          <p:nvPr/>
        </p:nvSpPr>
        <p:spPr bwMode="auto">
          <a:xfrm>
            <a:off x="152400" y="571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latin typeface="Times-BoldItalic"/>
              </a:rPr>
              <a:t>Message authentication code</a:t>
            </a:r>
          </a:p>
        </p:txBody>
      </p:sp>
      <p:pic>
        <p:nvPicPr>
          <p:cNvPr id="317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997075"/>
            <a:ext cx="2295525" cy="301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1981200"/>
            <a:ext cx="3732213"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7538" y="3987800"/>
            <a:ext cx="3979862"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38413" y="2667000"/>
            <a:ext cx="256698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endParaRPr lang="en-US" altLang="en-US" sz="1200" i="0">
              <a:latin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3379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79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79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79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79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80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380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3479800"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Digital Signature</a:t>
            </a:r>
          </a:p>
        </p:txBody>
      </p:sp>
      <p:sp>
        <p:nvSpPr>
          <p:cNvPr id="33803"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33804" name="Rectangle 11"/>
          <p:cNvSpPr>
            <a:spLocks noChangeArrowheads="1"/>
          </p:cNvSpPr>
          <p:nvPr/>
        </p:nvSpPr>
        <p:spPr bwMode="auto">
          <a:xfrm>
            <a:off x="228600" y="1219200"/>
            <a:ext cx="86868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Another way to provide message integrity and message authentication (and some more security services, as we will see shortly) is a digital signature. A MAC uses a secret key to protect the digest; a digital signature uses a pair of private-public keys.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8AD5DC89-9221-4F7D-BFF4-135A0F0AC323}" type="slidenum">
              <a:rPr lang="en-US" altLang="en-US" sz="1200" i="0">
                <a:latin typeface="Arial" panose="020B0604020202020204" pitchFamily="34" charset="0"/>
              </a:rPr>
              <a:pPr/>
              <a:t>16</a:t>
            </a:fld>
            <a:endParaRPr lang="en-US" altLang="en-US" sz="1200" i="0">
              <a:latin typeface="Arial" panose="020B0604020202020204" pitchFamily="34" charset="0"/>
            </a:endParaRPr>
          </a:p>
        </p:txBody>
      </p:sp>
      <p:sp>
        <p:nvSpPr>
          <p:cNvPr id="9175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7507" name="Text Box 3"/>
          <p:cNvSpPr txBox="1">
            <a:spLocks noChangeArrowheads="1"/>
          </p:cNvSpPr>
          <p:nvPr/>
        </p:nvSpPr>
        <p:spPr bwMode="auto">
          <a:xfrm>
            <a:off x="228600" y="406400"/>
            <a:ext cx="7297738" cy="584200"/>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32-1   NETWORK-LAYER SECURITY</a:t>
            </a:r>
          </a:p>
        </p:txBody>
      </p:sp>
      <p:sp>
        <p:nvSpPr>
          <p:cNvPr id="35845"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35846" name="Rectangle 7"/>
          <p:cNvSpPr>
            <a:spLocks noChangeArrowheads="1"/>
          </p:cNvSpPr>
          <p:nvPr/>
        </p:nvSpPr>
        <p:spPr bwMode="auto">
          <a:xfrm>
            <a:off x="222250" y="1738313"/>
            <a:ext cx="81534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We start this chapter with the discussion of security at the network layer. At the network layer, security is applied between two hosts, two routers, or a host and a router. The purpose of network-layer security is to protect those applications that use the service of the network layer directly. </a:t>
            </a:r>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A6C1011F-5326-4964-A550-4F570AEB0365}" type="slidenum">
              <a:rPr lang="en-US" altLang="en-US" sz="1200" i="0">
                <a:latin typeface="Arial" panose="020B0604020202020204" pitchFamily="34" charset="0"/>
              </a:rPr>
              <a:pPr/>
              <a:t>17</a:t>
            </a:fld>
            <a:endParaRPr lang="en-US" altLang="en-US" sz="1200" i="0">
              <a:latin typeface="Arial" panose="020B0604020202020204" pitchFamily="34" charset="0"/>
            </a:endParaRPr>
          </a:p>
        </p:txBody>
      </p:sp>
      <p:sp>
        <p:nvSpPr>
          <p:cNvPr id="3789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789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2360613"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Two Modes</a:t>
            </a:r>
          </a:p>
        </p:txBody>
      </p:sp>
      <p:sp>
        <p:nvSpPr>
          <p:cNvPr id="37899"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37900" name="Rectangle 11"/>
          <p:cNvSpPr>
            <a:spLocks noChangeArrowheads="1"/>
          </p:cNvSpPr>
          <p:nvPr/>
        </p:nvSpPr>
        <p:spPr bwMode="auto">
          <a:xfrm>
            <a:off x="228600" y="1219200"/>
            <a:ext cx="8686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IPSec operates in one of two different modes: transport mode or tunnel mode.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47C02878-7821-486C-80CA-4F489DA32597}" type="slidenum">
              <a:rPr lang="en-US" altLang="en-US" sz="1200" i="0">
                <a:latin typeface="Arial" panose="020B0604020202020204" pitchFamily="34" charset="0"/>
              </a:rPr>
              <a:pPr/>
              <a:t>18</a:t>
            </a:fld>
            <a:endParaRPr lang="en-US" altLang="en-US" sz="1200" i="0">
              <a:latin typeface="Arial" panose="020B0604020202020204" pitchFamily="34" charset="0"/>
            </a:endParaRPr>
          </a:p>
        </p:txBody>
      </p:sp>
      <p:sp>
        <p:nvSpPr>
          <p:cNvPr id="3993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32.1:  </a:t>
            </a:r>
            <a:r>
              <a:rPr lang="en-US" altLang="en-US" sz="2000">
                <a:latin typeface="Times-BoldItalic"/>
              </a:rPr>
              <a:t>IPSec in transport mode</a:t>
            </a:r>
          </a:p>
        </p:txBody>
      </p:sp>
      <p:pic>
        <p:nvPicPr>
          <p:cNvPr id="399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438400"/>
            <a:ext cx="7675563"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930B4B9B-D268-420A-96C4-9C813A6790AC}" type="slidenum">
              <a:rPr lang="en-US" altLang="en-US" sz="1200" i="0">
                <a:latin typeface="Arial" panose="020B0604020202020204" pitchFamily="34" charset="0"/>
              </a:rPr>
              <a:pPr/>
              <a:t>19</a:t>
            </a:fld>
            <a:endParaRPr lang="en-US" altLang="en-US" sz="1200" i="0">
              <a:latin typeface="Arial" panose="020B0604020202020204" pitchFamily="34" charset="0"/>
            </a:endParaRPr>
          </a:p>
        </p:txBody>
      </p:sp>
      <p:sp>
        <p:nvSpPr>
          <p:cNvPr id="41987"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32.2:  </a:t>
            </a:r>
            <a:r>
              <a:rPr lang="en-US" altLang="en-US" sz="2000">
                <a:latin typeface="Times-BoldItalic"/>
              </a:rPr>
              <a:t>Transport mode in action</a:t>
            </a:r>
          </a:p>
        </p:txBody>
      </p:sp>
      <p:pic>
        <p:nvPicPr>
          <p:cNvPr id="419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2895600"/>
            <a:ext cx="30638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895600"/>
            <a:ext cx="306863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3022600"/>
            <a:ext cx="1939925"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1"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2"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3"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4"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5"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6"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7" name="Rectangle 21"/>
          <p:cNvSpPr>
            <a:spLocks noChangeArrowheads="1"/>
          </p:cNvSpPr>
          <p:nvPr/>
        </p:nvSpPr>
        <p:spPr bwMode="auto">
          <a:xfrm>
            <a:off x="1066800" y="-76200"/>
            <a:ext cx="4441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32: Outline</a:t>
            </a:r>
          </a:p>
        </p:txBody>
      </p:sp>
      <p:sp>
        <p:nvSpPr>
          <p:cNvPr id="861215" name="Rectangle 31"/>
          <p:cNvSpPr>
            <a:spLocks noChangeArrowheads="1"/>
          </p:cNvSpPr>
          <p:nvPr/>
        </p:nvSpPr>
        <p:spPr bwMode="auto">
          <a:xfrm>
            <a:off x="381000" y="1143000"/>
            <a:ext cx="8458200" cy="952500"/>
          </a:xfrm>
          <a:prstGeom prst="rect">
            <a:avLst/>
          </a:prstGeom>
          <a:noFill/>
          <a:ln w="9525">
            <a:noFill/>
            <a:miter lim="800000"/>
            <a:headEnd/>
            <a:tailEnd/>
          </a:ln>
          <a:effectLst/>
        </p:spPr>
        <p:txBody>
          <a:bodyPr/>
          <a:lstStyle/>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32.1  </a:t>
            </a:r>
            <a:r>
              <a:rPr lang="en-US" dirty="0">
                <a:solidFill>
                  <a:srgbClr val="0000CC"/>
                </a:solidFill>
                <a:effectLst>
                  <a:outerShdw blurRad="38100" dist="38100" dir="2700000" algn="tl">
                    <a:srgbClr val="000000">
                      <a:alpha val="43137"/>
                    </a:srgbClr>
                  </a:outerShdw>
                </a:effectLst>
                <a:latin typeface="Times"/>
              </a:rPr>
              <a:t>NETWORK-LAYER  SECURITY</a:t>
            </a:r>
            <a:endParaRPr lang="en-US" sz="2400" dirty="0">
              <a:solidFill>
                <a:srgbClr val="C00000"/>
              </a:solidFill>
              <a:effectLst>
                <a:outerShdw blurRad="38100" dist="38100" dir="2700000" algn="tl">
                  <a:srgbClr val="000000">
                    <a:alpha val="43137"/>
                  </a:srgbClr>
                </a:outerShdw>
              </a:effectLst>
              <a:latin typeface="Times"/>
            </a:endParaRPr>
          </a:p>
          <a:p>
            <a:pPr marL="457200" indent="-457200" algn="just">
              <a:lnSpc>
                <a:spcPct val="20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4" name="Rectangle 31"/>
          <p:cNvSpPr>
            <a:spLocks noChangeArrowheads="1"/>
          </p:cNvSpPr>
          <p:nvPr/>
        </p:nvSpPr>
        <p:spPr bwMode="auto">
          <a:xfrm>
            <a:off x="381000" y="2247900"/>
            <a:ext cx="8458200" cy="990600"/>
          </a:xfrm>
          <a:prstGeom prst="rect">
            <a:avLst/>
          </a:prstGeom>
          <a:noFill/>
          <a:ln w="9525">
            <a:noFill/>
            <a:miter lim="800000"/>
            <a:headEnd/>
            <a:tailEnd/>
          </a:ln>
          <a:effectLst/>
        </p:spPr>
        <p:txBody>
          <a:bodyPr/>
          <a:lstStyle/>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32.2  </a:t>
            </a:r>
            <a:r>
              <a:rPr lang="en-US" dirty="0">
                <a:solidFill>
                  <a:srgbClr val="0000CC"/>
                </a:solidFill>
                <a:effectLst>
                  <a:outerShdw blurRad="38100" dist="38100" dir="2700000" algn="tl">
                    <a:srgbClr val="000000">
                      <a:alpha val="43137"/>
                    </a:srgbClr>
                  </a:outerShdw>
                </a:effectLst>
                <a:latin typeface="Times"/>
              </a:rPr>
              <a:t>TRANSPORT-LAYER  SECURITY</a:t>
            </a:r>
            <a:endParaRPr lang="en-US" sz="2400" dirty="0">
              <a:solidFill>
                <a:srgbClr val="C00000"/>
              </a:solidFill>
              <a:effectLst>
                <a:outerShdw blurRad="38100" dist="38100" dir="2700000" algn="tl">
                  <a:srgbClr val="000000">
                    <a:alpha val="43137"/>
                  </a:srgbClr>
                </a:outerShdw>
              </a:effectLst>
              <a:latin typeface="Times"/>
            </a:endParaRPr>
          </a:p>
          <a:p>
            <a:pPr marL="457200" indent="-457200" algn="just">
              <a:lnSpc>
                <a:spcPct val="20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5" name="Rectangle 31"/>
          <p:cNvSpPr>
            <a:spLocks noChangeArrowheads="1"/>
          </p:cNvSpPr>
          <p:nvPr/>
        </p:nvSpPr>
        <p:spPr bwMode="auto">
          <a:xfrm>
            <a:off x="381000" y="3390900"/>
            <a:ext cx="8458200" cy="1181100"/>
          </a:xfrm>
          <a:prstGeom prst="rect">
            <a:avLst/>
          </a:prstGeom>
          <a:noFill/>
          <a:ln w="9525">
            <a:noFill/>
            <a:miter lim="800000"/>
            <a:headEnd/>
            <a:tailEnd/>
          </a:ln>
          <a:effectLst/>
        </p:spPr>
        <p:txBody>
          <a:bodyPr/>
          <a:lstStyle/>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32.3  </a:t>
            </a:r>
            <a:r>
              <a:rPr lang="en-US" dirty="0">
                <a:solidFill>
                  <a:srgbClr val="0000CC"/>
                </a:solidFill>
                <a:effectLst>
                  <a:outerShdw blurRad="38100" dist="38100" dir="2700000" algn="tl">
                    <a:srgbClr val="000000">
                      <a:alpha val="43137"/>
                    </a:srgbClr>
                  </a:outerShdw>
                </a:effectLst>
                <a:latin typeface="Times"/>
              </a:rPr>
              <a:t>APPLICATION-LAYER  SECURITY</a:t>
            </a:r>
            <a:endParaRPr lang="en-US" sz="2400" dirty="0">
              <a:solidFill>
                <a:srgbClr val="C00000"/>
              </a:solidFill>
              <a:effectLst>
                <a:outerShdw blurRad="38100" dist="38100" dir="2700000" algn="tl">
                  <a:srgbClr val="000000">
                    <a:alpha val="43137"/>
                  </a:srgbClr>
                </a:outerShdw>
              </a:effectLst>
              <a:latin typeface="Times"/>
            </a:endParaRPr>
          </a:p>
        </p:txBody>
      </p:sp>
      <p:sp>
        <p:nvSpPr>
          <p:cNvPr id="17" name="Rectangle 31"/>
          <p:cNvSpPr>
            <a:spLocks noChangeArrowheads="1"/>
          </p:cNvSpPr>
          <p:nvPr/>
        </p:nvSpPr>
        <p:spPr bwMode="auto">
          <a:xfrm>
            <a:off x="381000" y="4724400"/>
            <a:ext cx="8458200" cy="990600"/>
          </a:xfrm>
          <a:prstGeom prst="rect">
            <a:avLst/>
          </a:prstGeom>
          <a:noFill/>
          <a:ln w="9525">
            <a:noFill/>
            <a:miter lim="800000"/>
            <a:headEnd/>
            <a:tailEnd/>
          </a:ln>
          <a:effectLst/>
        </p:spPr>
        <p:txBody>
          <a:bodyPr/>
          <a:lstStyle/>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32.4  </a:t>
            </a:r>
            <a:r>
              <a:rPr lang="en-US" dirty="0">
                <a:solidFill>
                  <a:srgbClr val="0000CC"/>
                </a:solidFill>
                <a:effectLst>
                  <a:outerShdw blurRad="38100" dist="38100" dir="2700000" algn="tl">
                    <a:srgbClr val="000000">
                      <a:alpha val="43137"/>
                    </a:srgbClr>
                  </a:outerShdw>
                </a:effectLst>
                <a:latin typeface="Times"/>
              </a:rPr>
              <a:t>FIREWALLS</a:t>
            </a:r>
            <a:endParaRPr lang="en-US" sz="2400" dirty="0">
              <a:solidFill>
                <a:srgbClr val="C00000"/>
              </a:solidFill>
              <a:effectLst>
                <a:outerShdw blurRad="38100" dist="38100" dir="2700000" algn="tl">
                  <a:srgbClr val="000000">
                    <a:alpha val="43137"/>
                  </a:srgbClr>
                </a:outerShdw>
              </a:effectLst>
              <a:latin typeface="Times"/>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51785CF6-1538-4A68-B4D4-D3F66429813F}" type="slidenum">
              <a:rPr lang="en-US" altLang="en-US" sz="1200" i="0">
                <a:latin typeface="Arial" panose="020B0604020202020204" pitchFamily="34" charset="0"/>
              </a:rPr>
              <a:pPr/>
              <a:t>20</a:t>
            </a:fld>
            <a:endParaRPr lang="en-US" altLang="en-US" sz="1200" i="0">
              <a:latin typeface="Arial" panose="020B0604020202020204" pitchFamily="34" charset="0"/>
            </a:endParaRPr>
          </a:p>
        </p:txBody>
      </p:sp>
      <p:sp>
        <p:nvSpPr>
          <p:cNvPr id="44035"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32.3:  </a:t>
            </a:r>
            <a:r>
              <a:rPr lang="en-US" altLang="en-US" sz="2000">
                <a:latin typeface="Times-BoldItalic"/>
              </a:rPr>
              <a:t>IPSec in tunnel mode</a:t>
            </a:r>
          </a:p>
        </p:txBody>
      </p:sp>
      <p:pic>
        <p:nvPicPr>
          <p:cNvPr id="44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438400"/>
            <a:ext cx="784225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C2A20780-315A-471C-A6BD-BC0D4D2E7605}" type="slidenum">
              <a:rPr lang="en-US" altLang="en-US" sz="1200" i="0">
                <a:latin typeface="Arial" panose="020B0604020202020204" pitchFamily="34" charset="0"/>
              </a:rPr>
              <a:pPr/>
              <a:t>21</a:t>
            </a:fld>
            <a:endParaRPr lang="en-US" altLang="en-US" sz="1200" i="0">
              <a:latin typeface="Arial" panose="020B0604020202020204" pitchFamily="34" charset="0"/>
            </a:endParaRPr>
          </a:p>
        </p:txBody>
      </p:sp>
      <p:sp>
        <p:nvSpPr>
          <p:cNvPr id="46083"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32.5:  </a:t>
            </a:r>
            <a:r>
              <a:rPr lang="en-US" altLang="en-US" sz="2000">
                <a:latin typeface="Times-BoldItalic"/>
              </a:rPr>
              <a:t>Tunnel mode in action</a:t>
            </a:r>
          </a:p>
        </p:txBody>
      </p:sp>
      <p:pic>
        <p:nvPicPr>
          <p:cNvPr id="460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743200"/>
            <a:ext cx="3001963"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743200"/>
            <a:ext cx="3046413"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3321050"/>
            <a:ext cx="2068513"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687638"/>
            <a:ext cx="2205038"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5CFB35F4-7606-430D-A51D-38AAA7216D8C}" type="slidenum">
              <a:rPr lang="en-US" altLang="en-US" sz="1200" i="0">
                <a:latin typeface="Arial" panose="020B0604020202020204" pitchFamily="34" charset="0"/>
              </a:rPr>
              <a:pPr/>
              <a:t>22</a:t>
            </a:fld>
            <a:endParaRPr lang="en-US" altLang="en-US" sz="1200" i="0">
              <a:latin typeface="Arial" panose="020B0604020202020204" pitchFamily="34" charset="0"/>
            </a:endParaRPr>
          </a:p>
        </p:txBody>
      </p:sp>
      <p:sp>
        <p:nvSpPr>
          <p:cNvPr id="5017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32.6:  </a:t>
            </a:r>
            <a:r>
              <a:rPr lang="fr-FR" altLang="en-US" sz="2000">
                <a:latin typeface="Times-BoldItalic"/>
              </a:rPr>
              <a:t>Transport mode versus tunnel mode</a:t>
            </a:r>
            <a:endParaRPr lang="en-US" altLang="en-US" sz="2000">
              <a:latin typeface="Times-BoldItalic"/>
            </a:endParaRPr>
          </a:p>
        </p:txBody>
      </p:sp>
      <p:pic>
        <p:nvPicPr>
          <p:cNvPr id="501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988" y="2438400"/>
            <a:ext cx="2806700" cy="200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3488" y="1990725"/>
            <a:ext cx="2805112" cy="244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9E20AD7A-4B8E-4B19-BFEE-5DC8C6D87697}" type="slidenum">
              <a:rPr lang="en-US" altLang="en-US" sz="1200" i="0">
                <a:latin typeface="Arial" panose="020B0604020202020204" pitchFamily="34" charset="0"/>
              </a:rPr>
              <a:pPr/>
              <a:t>23</a:t>
            </a:fld>
            <a:endParaRPr lang="en-US" altLang="en-US" sz="1200" i="0">
              <a:latin typeface="Arial" panose="020B0604020202020204" pitchFamily="34" charset="0"/>
            </a:endParaRPr>
          </a:p>
        </p:txBody>
      </p:sp>
      <p:sp>
        <p:nvSpPr>
          <p:cNvPr id="5632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632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6302375"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Virtual Private Network (VPN)</a:t>
            </a:r>
          </a:p>
        </p:txBody>
      </p:sp>
      <p:sp>
        <p:nvSpPr>
          <p:cNvPr id="5633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56332" name="Rectangle 11"/>
          <p:cNvSpPr>
            <a:spLocks noChangeArrowheads="1"/>
          </p:cNvSpPr>
          <p:nvPr/>
        </p:nvSpPr>
        <p:spPr bwMode="auto">
          <a:xfrm>
            <a:off x="228600" y="1219200"/>
            <a:ext cx="86868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One of the applications of IPSec is in virtual private networks. A virtual private network (VPN) is a technology that is gaining popularity among large organizations that use the global Internet for both intra- and inter-organization communication, but require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C6D005F0-4CD9-4D40-88F8-ED7569915C42}" type="slidenum">
              <a:rPr lang="en-US" altLang="en-US" sz="1200" i="0">
                <a:latin typeface="Arial" panose="020B0604020202020204" pitchFamily="34" charset="0"/>
              </a:rPr>
              <a:pPr/>
              <a:t>24</a:t>
            </a:fld>
            <a:endParaRPr lang="en-US" altLang="en-US" sz="1200" i="0">
              <a:latin typeface="Arial" panose="020B0604020202020204" pitchFamily="34" charset="0"/>
            </a:endParaRPr>
          </a:p>
        </p:txBody>
      </p:sp>
      <p:sp>
        <p:nvSpPr>
          <p:cNvPr id="5837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32.14:  </a:t>
            </a:r>
            <a:r>
              <a:rPr lang="en-US" altLang="en-US" sz="2000">
                <a:latin typeface="Times-BoldItalic"/>
              </a:rPr>
              <a:t>Virtual private network</a:t>
            </a:r>
          </a:p>
        </p:txBody>
      </p:sp>
      <p:grpSp>
        <p:nvGrpSpPr>
          <p:cNvPr id="58372" name="Group 2"/>
          <p:cNvGrpSpPr>
            <a:grpSpLocks/>
          </p:cNvGrpSpPr>
          <p:nvPr/>
        </p:nvGrpSpPr>
        <p:grpSpPr bwMode="auto">
          <a:xfrm>
            <a:off x="304800" y="2005013"/>
            <a:ext cx="8534400" cy="2178050"/>
            <a:chOff x="304800" y="2005351"/>
            <a:chExt cx="8534400" cy="2177089"/>
          </a:xfrm>
        </p:grpSpPr>
        <p:pic>
          <p:nvPicPr>
            <p:cNvPr id="5837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45" y="2286000"/>
              <a:ext cx="8115255" cy="189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8" name="Rectangle 1"/>
            <p:cNvSpPr>
              <a:spLocks noChangeArrowheads="1"/>
            </p:cNvSpPr>
            <p:nvPr/>
          </p:nvSpPr>
          <p:spPr bwMode="auto">
            <a:xfrm>
              <a:off x="304800" y="2286000"/>
              <a:ext cx="1981200" cy="189644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58379" name="Rectangle 6"/>
            <p:cNvSpPr>
              <a:spLocks noChangeArrowheads="1"/>
            </p:cNvSpPr>
            <p:nvPr/>
          </p:nvSpPr>
          <p:spPr bwMode="auto">
            <a:xfrm>
              <a:off x="6858000" y="2286000"/>
              <a:ext cx="1981200" cy="1896440"/>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pic>
          <p:nvPicPr>
            <p:cNvPr id="5838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908" y="2005351"/>
              <a:ext cx="538983" cy="248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8194" y="2005351"/>
              <a:ext cx="538983" cy="248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837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95413" y="2309813"/>
            <a:ext cx="6969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0400" y="2309813"/>
            <a:ext cx="6985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59050" y="2084388"/>
            <a:ext cx="10223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30850" y="2084388"/>
            <a:ext cx="10223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15C35EC4-908F-47F0-8C68-086E0046740A}" type="slidenum">
              <a:rPr lang="en-US" altLang="en-US" sz="1200" i="0">
                <a:latin typeface="Arial" panose="020B0604020202020204" pitchFamily="34" charset="0"/>
              </a:rPr>
              <a:pPr/>
              <a:t>25</a:t>
            </a:fld>
            <a:endParaRPr lang="en-US" altLang="en-US" sz="1200" i="0">
              <a:latin typeface="Arial" panose="020B0604020202020204" pitchFamily="34" charset="0"/>
            </a:endParaRPr>
          </a:p>
        </p:txBody>
      </p:sp>
      <p:sp>
        <p:nvSpPr>
          <p:cNvPr id="9175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7507" name="Text Box 3"/>
          <p:cNvSpPr txBox="1">
            <a:spLocks noChangeArrowheads="1"/>
          </p:cNvSpPr>
          <p:nvPr/>
        </p:nvSpPr>
        <p:spPr bwMode="auto">
          <a:xfrm>
            <a:off x="228600" y="406400"/>
            <a:ext cx="7502525" cy="579438"/>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32-2   TRANSPORT-LAYER SECURITY</a:t>
            </a:r>
          </a:p>
        </p:txBody>
      </p:sp>
      <p:sp>
        <p:nvSpPr>
          <p:cNvPr id="60421"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60422" name="Rectangle 7"/>
          <p:cNvSpPr>
            <a:spLocks noChangeArrowheads="1"/>
          </p:cNvSpPr>
          <p:nvPr/>
        </p:nvSpPr>
        <p:spPr bwMode="auto">
          <a:xfrm>
            <a:off x="412750" y="1535113"/>
            <a:ext cx="81534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dirty="0">
                <a:latin typeface="Times-Roman"/>
              </a:rPr>
              <a:t>Security at the transport layer provides security for the application layer, which uses the services of </a:t>
            </a:r>
            <a:r>
              <a:rPr lang="en-US" altLang="en-US" dirty="0" smtClean="0">
                <a:latin typeface="Times-Roman"/>
              </a:rPr>
              <a:t>TCP </a:t>
            </a:r>
            <a:r>
              <a:rPr lang="en-US" altLang="en-US" dirty="0">
                <a:latin typeface="Times-Roman"/>
              </a:rPr>
              <a:t>as a connection-oriented protocol. </a:t>
            </a:r>
          </a:p>
          <a:p>
            <a:pPr algn="just"/>
            <a:endParaRPr lang="en-US" altLang="en-US" dirty="0">
              <a:latin typeface="Times-Roman"/>
            </a:endParaRPr>
          </a:p>
          <a:p>
            <a:pPr algn="just"/>
            <a:r>
              <a:rPr lang="en-US" altLang="en-US" dirty="0">
                <a:latin typeface="Times-Roman"/>
              </a:rPr>
              <a:t>Two protocols are dominant today for providing security at the transport layer: the Secure Sockets Layer (SSL) protocol and the Transport Layer Security (TLS) protocol.</a:t>
            </a:r>
            <a:endParaRPr lang="en-US"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9D248FA7-EBED-4106-9D91-C9B21B18115B}" type="slidenum">
              <a:rPr lang="en-US" altLang="en-US" sz="1200" i="0">
                <a:latin typeface="Arial" panose="020B0604020202020204" pitchFamily="34" charset="0"/>
              </a:rPr>
              <a:pPr/>
              <a:t>26</a:t>
            </a:fld>
            <a:endParaRPr lang="en-US" altLang="en-US" sz="1200" i="0">
              <a:latin typeface="Arial" panose="020B0604020202020204" pitchFamily="34" charset="0"/>
            </a:endParaRPr>
          </a:p>
        </p:txBody>
      </p:sp>
      <p:sp>
        <p:nvSpPr>
          <p:cNvPr id="62467"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32.15:  </a:t>
            </a:r>
            <a:r>
              <a:rPr lang="en-US" altLang="en-US" sz="2000">
                <a:latin typeface="Times-BoldItalic"/>
              </a:rPr>
              <a:t>Location of SSL and TLS in the Internet model</a:t>
            </a:r>
          </a:p>
        </p:txBody>
      </p:sp>
      <p:pic>
        <p:nvPicPr>
          <p:cNvPr id="6246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01788"/>
            <a:ext cx="570230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9D11E137-564F-4021-A431-811F08836BD9}" type="slidenum">
              <a:rPr lang="en-US" altLang="en-US" sz="1200" i="0">
                <a:latin typeface="Arial" panose="020B0604020202020204" pitchFamily="34" charset="0"/>
              </a:rPr>
              <a:pPr/>
              <a:t>27</a:t>
            </a:fld>
            <a:endParaRPr lang="en-US" altLang="en-US" sz="1200" i="0">
              <a:latin typeface="Arial" panose="020B0604020202020204" pitchFamily="34" charset="0"/>
            </a:endParaRPr>
          </a:p>
        </p:txBody>
      </p:sp>
      <p:sp>
        <p:nvSpPr>
          <p:cNvPr id="6451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2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2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50482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32.2.1    SSL Architecture</a:t>
            </a:r>
          </a:p>
        </p:txBody>
      </p:sp>
      <p:sp>
        <p:nvSpPr>
          <p:cNvPr id="64523"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64524" name="Rectangle 11"/>
          <p:cNvSpPr>
            <a:spLocks noChangeArrowheads="1"/>
          </p:cNvSpPr>
          <p:nvPr/>
        </p:nvSpPr>
        <p:spPr bwMode="auto">
          <a:xfrm>
            <a:off x="228600" y="1219200"/>
            <a:ext cx="8686800" cy="545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SSL is designed to provide security and compression services to data generated from the application layer. Typically, SSL can receive data from any application-layer protocol, but usually the protocol is HTTP. The data received from the application is compressed (optional), signed, and encrypted. The data is then passed to a reliable transport-layer protocol such as TCP. Netscape developed SSL in 1994. Versions 2 and 3 were released in 1995. In this section, we discuss SSLv3.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237FC848-1315-43E3-AF05-A7D32D60F219}" type="slidenum">
              <a:rPr lang="en-US" altLang="en-US" sz="1200" i="0">
                <a:latin typeface="Arial" panose="020B0604020202020204" pitchFamily="34" charset="0"/>
              </a:rPr>
              <a:pPr/>
              <a:t>28</a:t>
            </a:fld>
            <a:endParaRPr lang="en-US" altLang="en-US" sz="1200" i="0">
              <a:latin typeface="Arial" panose="020B0604020202020204" pitchFamily="34" charset="0"/>
            </a:endParaRPr>
          </a:p>
        </p:txBody>
      </p:sp>
      <p:sp>
        <p:nvSpPr>
          <p:cNvPr id="6656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46418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32.2.2    Four Protocols</a:t>
            </a:r>
          </a:p>
        </p:txBody>
      </p:sp>
      <p:sp>
        <p:nvSpPr>
          <p:cNvPr id="6657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66572" name="Rectangle 11"/>
          <p:cNvSpPr>
            <a:spLocks noChangeArrowheads="1"/>
          </p:cNvSpPr>
          <p:nvPr/>
        </p:nvSpPr>
        <p:spPr bwMode="auto">
          <a:xfrm>
            <a:off x="228600" y="1219200"/>
            <a:ext cx="86868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We have discussed the idea of SSL without showing how SSL accomplishes its tasks. SSL defines four protocols in two layers, as shown in Figure 32.19.</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7F76194A-90FC-4914-A765-9EB241426FD5}" type="slidenum">
              <a:rPr lang="en-US" altLang="en-US" sz="1200" i="0">
                <a:latin typeface="Arial" panose="020B0604020202020204" pitchFamily="34" charset="0"/>
              </a:rPr>
              <a:pPr/>
              <a:t>29</a:t>
            </a:fld>
            <a:endParaRPr lang="en-US" altLang="en-US" sz="1200" i="0">
              <a:latin typeface="Arial" panose="020B0604020202020204" pitchFamily="34" charset="0"/>
            </a:endParaRPr>
          </a:p>
        </p:txBody>
      </p:sp>
      <p:sp>
        <p:nvSpPr>
          <p:cNvPr id="6861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32.19:  </a:t>
            </a:r>
            <a:r>
              <a:rPr lang="en-US" altLang="en-US" sz="2000">
                <a:latin typeface="Times-BoldItalic"/>
              </a:rPr>
              <a:t>Four SSL protocols</a:t>
            </a:r>
          </a:p>
        </p:txBody>
      </p:sp>
      <p:pic>
        <p:nvPicPr>
          <p:cNvPr id="686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1843088"/>
            <a:ext cx="8026400"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19"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0"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1"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2"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3"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4"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5" name="Rectangle 21"/>
          <p:cNvSpPr>
            <a:spLocks noChangeArrowheads="1"/>
          </p:cNvSpPr>
          <p:nvPr/>
        </p:nvSpPr>
        <p:spPr bwMode="auto">
          <a:xfrm>
            <a:off x="1066800" y="-76200"/>
            <a:ext cx="4929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32: Objective</a:t>
            </a:r>
          </a:p>
        </p:txBody>
      </p:sp>
      <p:sp>
        <p:nvSpPr>
          <p:cNvPr id="861215" name="Rectangle 31"/>
          <p:cNvSpPr>
            <a:spLocks noChangeArrowheads="1"/>
          </p:cNvSpPr>
          <p:nvPr/>
        </p:nvSpPr>
        <p:spPr bwMode="auto">
          <a:xfrm>
            <a:off x="152400" y="1447800"/>
            <a:ext cx="8991600" cy="1752600"/>
          </a:xfrm>
          <a:prstGeom prst="rect">
            <a:avLst/>
          </a:prstGeom>
          <a:noFill/>
          <a:ln w="9525">
            <a:noFill/>
            <a:miter lim="800000"/>
            <a:headEnd/>
            <a:tailEnd/>
          </a:ln>
          <a:effectLst/>
        </p:spPr>
        <p:txBody>
          <a:bodyPr/>
          <a:lstStyle/>
          <a:p>
            <a:pPr>
              <a:lnSpc>
                <a:spcPct val="150000"/>
              </a:lnSpc>
              <a:defRPr/>
            </a:pPr>
            <a: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9227" name="Rectangle 7"/>
          <p:cNvSpPr>
            <a:spLocks noChangeArrowheads="1"/>
          </p:cNvSpPr>
          <p:nvPr/>
        </p:nvSpPr>
        <p:spPr bwMode="auto">
          <a:xfrm>
            <a:off x="304800" y="1143000"/>
            <a:ext cx="8686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dirty="0">
                <a:solidFill>
                  <a:srgbClr val="002060"/>
                </a:solidFill>
                <a:latin typeface="Times New Roman" panose="02020603050405020304" pitchFamily="18" charset="0"/>
              </a:rPr>
              <a:t>The first section discusses security at the network layer, </a:t>
            </a:r>
            <a:r>
              <a:rPr lang="en-US" altLang="en-US" sz="2400" dirty="0" err="1">
                <a:solidFill>
                  <a:srgbClr val="002060"/>
                </a:solidFill>
                <a:latin typeface="Times New Roman" panose="02020603050405020304" pitchFamily="18" charset="0"/>
              </a:rPr>
              <a:t>IPSec</a:t>
            </a:r>
            <a:r>
              <a:rPr lang="en-US" altLang="en-US" sz="2400" dirty="0">
                <a:solidFill>
                  <a:srgbClr val="002060"/>
                </a:solidFill>
                <a:latin typeface="Times New Roman" panose="02020603050405020304" pitchFamily="18" charset="0"/>
              </a:rPr>
              <a:t>. The section explains the two modes of </a:t>
            </a:r>
            <a:r>
              <a:rPr lang="en-US" altLang="en-US" sz="2400" dirty="0" err="1">
                <a:solidFill>
                  <a:srgbClr val="002060"/>
                </a:solidFill>
                <a:latin typeface="Times New Roman" panose="02020603050405020304" pitchFamily="18" charset="0"/>
              </a:rPr>
              <a:t>IPSec</a:t>
            </a:r>
            <a:r>
              <a:rPr lang="en-US" altLang="en-US" sz="2400" dirty="0">
                <a:solidFill>
                  <a:srgbClr val="002060"/>
                </a:solidFill>
                <a:latin typeface="Times New Roman" panose="02020603050405020304" pitchFamily="18" charset="0"/>
              </a:rPr>
              <a:t>: transport mode and tunnel mode. It then describes the two versions of the protocol: </a:t>
            </a:r>
            <a:r>
              <a:rPr lang="en-US" altLang="en-US" sz="2400" dirty="0" smtClean="0">
                <a:solidFill>
                  <a:srgbClr val="002060"/>
                </a:solidFill>
                <a:latin typeface="Times New Roman" panose="02020603050405020304" pitchFamily="18" charset="0"/>
              </a:rPr>
              <a:t>AH </a:t>
            </a:r>
            <a:r>
              <a:rPr lang="en-US" altLang="en-US" sz="2400" dirty="0">
                <a:solidFill>
                  <a:srgbClr val="002060"/>
                </a:solidFill>
                <a:latin typeface="Times New Roman" panose="02020603050405020304" pitchFamily="18" charset="0"/>
              </a:rPr>
              <a:t>and ESP. </a:t>
            </a:r>
          </a:p>
        </p:txBody>
      </p:sp>
      <p:sp>
        <p:nvSpPr>
          <p:cNvPr id="9228" name="Rectangle 7"/>
          <p:cNvSpPr>
            <a:spLocks noChangeArrowheads="1"/>
          </p:cNvSpPr>
          <p:nvPr/>
        </p:nvSpPr>
        <p:spPr bwMode="auto">
          <a:xfrm>
            <a:off x="304800" y="3657600"/>
            <a:ext cx="8686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second section discusses one of the security protocols at the transport layer, SSL (the other protocol, TLS, is similar). The section first describes the SSL architecture: services, algorithms, and parameter generation. It then explains the four protocols that SSL is made of: Handshake, ChangeCipherSpec, Alert, and Record.</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5F43695C-2BE4-4C8B-961E-CF7A86685611}" type="slidenum">
              <a:rPr lang="en-US" altLang="en-US" sz="1200" i="0">
                <a:latin typeface="Arial" panose="020B0604020202020204" pitchFamily="34" charset="0"/>
              </a:rPr>
              <a:pPr/>
              <a:t>30</a:t>
            </a:fld>
            <a:endParaRPr lang="en-US" altLang="en-US" sz="1200" i="0">
              <a:latin typeface="Arial" panose="020B0604020202020204" pitchFamily="34" charset="0"/>
            </a:endParaRPr>
          </a:p>
        </p:txBody>
      </p:sp>
      <p:sp>
        <p:nvSpPr>
          <p:cNvPr id="7065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13.20:  </a:t>
            </a:r>
            <a:r>
              <a:rPr lang="en-US" altLang="en-US" sz="2000">
                <a:latin typeface="Times-BoldItalic"/>
              </a:rPr>
              <a:t>Handshake Protocol</a:t>
            </a:r>
          </a:p>
        </p:txBody>
      </p:sp>
      <p:pic>
        <p:nvPicPr>
          <p:cNvPr id="7066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298575"/>
            <a:ext cx="1822450"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1066800"/>
            <a:ext cx="1592263"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362200"/>
            <a:ext cx="58293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028950"/>
            <a:ext cx="58293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4572000"/>
            <a:ext cx="58293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3810000"/>
            <a:ext cx="58293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0" y="3079750"/>
            <a:ext cx="8826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7"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700" y="2435225"/>
            <a:ext cx="7937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8"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6088" y="3921125"/>
            <a:ext cx="9715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9" name="Picture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20000" y="4572000"/>
            <a:ext cx="9842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FEA44AEC-C548-4233-B3A1-F3D104A57E14}" type="slidenum">
              <a:rPr lang="en-US" altLang="en-US" sz="1200" i="0">
                <a:latin typeface="Arial" panose="020B0604020202020204" pitchFamily="34" charset="0"/>
              </a:rPr>
              <a:pPr/>
              <a:t>31</a:t>
            </a:fld>
            <a:endParaRPr lang="en-US" altLang="en-US" sz="1200" i="0">
              <a:latin typeface="Arial" panose="020B0604020202020204" pitchFamily="34" charset="0"/>
            </a:endParaRPr>
          </a:p>
        </p:txBody>
      </p:sp>
      <p:sp>
        <p:nvSpPr>
          <p:cNvPr id="9175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7507" name="Text Box 3"/>
          <p:cNvSpPr txBox="1">
            <a:spLocks noChangeArrowheads="1"/>
          </p:cNvSpPr>
          <p:nvPr/>
        </p:nvSpPr>
        <p:spPr bwMode="auto">
          <a:xfrm>
            <a:off x="228600" y="406400"/>
            <a:ext cx="7943850" cy="579438"/>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32-3   APPLICATION-LAYER  SECURITY</a:t>
            </a:r>
          </a:p>
        </p:txBody>
      </p:sp>
      <p:sp>
        <p:nvSpPr>
          <p:cNvPr id="7270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72710" name="Rectangle 7"/>
          <p:cNvSpPr>
            <a:spLocks noChangeArrowheads="1"/>
          </p:cNvSpPr>
          <p:nvPr/>
        </p:nvSpPr>
        <p:spPr bwMode="auto">
          <a:xfrm>
            <a:off x="222250" y="1738313"/>
            <a:ext cx="8153400"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This section discusses two protocols providing security services for e-mails: Pretty Good Privacy (PGP) and Secure/Multipurpose Internet Mail Extension (S/MIME).</a:t>
            </a:r>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4520F8BC-CA49-4151-A80C-72B2DEAFD6C8}" type="slidenum">
              <a:rPr lang="en-US" altLang="en-US" sz="1200" i="0">
                <a:latin typeface="Arial" panose="020B0604020202020204" pitchFamily="34" charset="0"/>
              </a:rPr>
              <a:pPr/>
              <a:t>32</a:t>
            </a:fld>
            <a:endParaRPr lang="en-US" altLang="en-US" sz="1200" i="0">
              <a:latin typeface="Arial" panose="020B0604020202020204" pitchFamily="34" charset="0"/>
            </a:endParaRPr>
          </a:p>
        </p:txBody>
      </p:sp>
      <p:sp>
        <p:nvSpPr>
          <p:cNvPr id="7475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5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5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5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5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6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476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47434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32.3.1    E-mail Security</a:t>
            </a:r>
          </a:p>
        </p:txBody>
      </p:sp>
      <p:sp>
        <p:nvSpPr>
          <p:cNvPr id="74763"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74764" name="Rectangle 11"/>
          <p:cNvSpPr>
            <a:spLocks noChangeArrowheads="1"/>
          </p:cNvSpPr>
          <p:nvPr/>
        </p:nvSpPr>
        <p:spPr bwMode="auto">
          <a:xfrm>
            <a:off x="212725" y="1234422"/>
            <a:ext cx="86868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marL="457200" indent="-457200" algn="just">
              <a:buFont typeface="Arial" panose="020B0604020202020204" pitchFamily="34" charset="0"/>
              <a:buChar char="•"/>
            </a:pPr>
            <a:r>
              <a:rPr lang="en-US" altLang="en-US" dirty="0">
                <a:latin typeface="Times New Roman" panose="02020603050405020304" pitchFamily="18" charset="0"/>
              </a:rPr>
              <a:t>Sending an e-mail is a one-time </a:t>
            </a:r>
            <a:r>
              <a:rPr lang="en-US" altLang="en-US" dirty="0" smtClean="0">
                <a:latin typeface="Times New Roman" panose="02020603050405020304" pitchFamily="18" charset="0"/>
              </a:rPr>
              <a:t>activity</a:t>
            </a:r>
          </a:p>
          <a:p>
            <a:pPr marL="457200" indent="-457200" algn="just">
              <a:buFont typeface="Arial" panose="020B0604020202020204" pitchFamily="34" charset="0"/>
              <a:buChar char="•"/>
            </a:pPr>
            <a:r>
              <a:rPr lang="en-US" altLang="en-US" dirty="0" smtClean="0">
                <a:latin typeface="Times New Roman" panose="02020603050405020304" pitchFamily="18" charset="0"/>
              </a:rPr>
              <a:t>In e-mail, there no session</a:t>
            </a:r>
          </a:p>
          <a:p>
            <a:pPr marL="457200" indent="-457200" algn="just">
              <a:buFont typeface="Arial" panose="020B0604020202020204" pitchFamily="34" charset="0"/>
              <a:buChar char="•"/>
            </a:pPr>
            <a:r>
              <a:rPr lang="en-US" altLang="en-US" dirty="0" smtClean="0">
                <a:latin typeface="Times New Roman" panose="02020603050405020304" pitchFamily="18" charset="0"/>
              </a:rPr>
              <a:t>Data is exchanged only in one direction</a:t>
            </a:r>
          </a:p>
          <a:p>
            <a:pPr marL="457200" indent="-457200" algn="just">
              <a:buFont typeface="Arial" panose="020B0604020202020204" pitchFamily="34" charset="0"/>
              <a:buChar char="•"/>
            </a:pPr>
            <a:r>
              <a:rPr lang="en-US" altLang="en-US" dirty="0" smtClean="0">
                <a:latin typeface="Times New Roman" panose="02020603050405020304" pitchFamily="18" charset="0"/>
              </a:rPr>
              <a:t>The sender</a:t>
            </a:r>
            <a:r>
              <a:rPr lang="en-US" altLang="en-US" dirty="0" smtClean="0">
                <a:latin typeface="Times New Roman" panose="02020603050405020304" pitchFamily="18" charset="0"/>
              </a:rPr>
              <a:t> </a:t>
            </a:r>
            <a:r>
              <a:rPr lang="en-US" altLang="en-US" dirty="0">
                <a:latin typeface="Times New Roman" panose="02020603050405020304" pitchFamily="18" charset="0"/>
              </a:rPr>
              <a:t>sends a </a:t>
            </a:r>
            <a:r>
              <a:rPr lang="en-US" altLang="en-US" dirty="0" smtClean="0">
                <a:latin typeface="Times New Roman" panose="02020603050405020304" pitchFamily="18" charset="0"/>
              </a:rPr>
              <a:t>message</a:t>
            </a:r>
          </a:p>
          <a:p>
            <a:pPr marL="457200" indent="-457200" algn="just">
              <a:buFont typeface="Arial" panose="020B0604020202020204" pitchFamily="34" charset="0"/>
              <a:buChar char="•"/>
            </a:pPr>
            <a:r>
              <a:rPr lang="en-US" altLang="en-US" dirty="0">
                <a:latin typeface="Times New Roman" panose="02020603050405020304" pitchFamily="18" charset="0"/>
              </a:rPr>
              <a:t>S</a:t>
            </a:r>
            <a:r>
              <a:rPr lang="en-US" altLang="en-US" dirty="0" smtClean="0">
                <a:latin typeface="Times New Roman" panose="02020603050405020304" pitchFamily="18" charset="0"/>
              </a:rPr>
              <a:t>ometime </a:t>
            </a:r>
            <a:r>
              <a:rPr lang="en-US" altLang="en-US" dirty="0">
                <a:latin typeface="Times New Roman" panose="02020603050405020304" pitchFamily="18" charset="0"/>
              </a:rPr>
              <a:t>later, </a:t>
            </a:r>
            <a:r>
              <a:rPr lang="en-US" altLang="en-US" dirty="0" smtClean="0">
                <a:latin typeface="Times New Roman" panose="02020603050405020304" pitchFamily="18" charset="0"/>
              </a:rPr>
              <a:t>the receiver</a:t>
            </a:r>
            <a:r>
              <a:rPr lang="en-US" altLang="en-US" dirty="0" smtClean="0">
                <a:latin typeface="Times New Roman" panose="02020603050405020304" pitchFamily="18" charset="0"/>
              </a:rPr>
              <a:t> </a:t>
            </a:r>
            <a:r>
              <a:rPr lang="en-US" altLang="en-US" dirty="0">
                <a:latin typeface="Times New Roman" panose="02020603050405020304" pitchFamily="18" charset="0"/>
              </a:rPr>
              <a:t>reads the </a:t>
            </a:r>
            <a:r>
              <a:rPr lang="en-US" altLang="en-US" dirty="0" smtClean="0">
                <a:latin typeface="Times New Roman" panose="02020603050405020304" pitchFamily="18" charset="0"/>
              </a:rPr>
              <a:t>message</a:t>
            </a:r>
          </a:p>
          <a:p>
            <a:pPr marL="457200" indent="-457200" algn="just">
              <a:buFont typeface="Arial" panose="020B0604020202020204" pitchFamily="34" charset="0"/>
              <a:buChar char="•"/>
            </a:pPr>
            <a:r>
              <a:rPr lang="en-US" altLang="en-US" dirty="0" smtClean="0">
                <a:latin typeface="Times New Roman" panose="02020603050405020304" pitchFamily="18" charset="0"/>
              </a:rPr>
              <a:t>The receiver</a:t>
            </a:r>
            <a:r>
              <a:rPr lang="en-US" altLang="en-US" dirty="0" smtClean="0">
                <a:latin typeface="Times New Roman" panose="02020603050405020304" pitchFamily="18" charset="0"/>
              </a:rPr>
              <a:t> may </a:t>
            </a:r>
            <a:r>
              <a:rPr lang="en-US" altLang="en-US" dirty="0">
                <a:latin typeface="Times New Roman" panose="02020603050405020304" pitchFamily="18" charset="0"/>
              </a:rPr>
              <a:t>or may not send a </a:t>
            </a:r>
            <a:r>
              <a:rPr lang="en-US" altLang="en-US" dirty="0" smtClean="0">
                <a:latin typeface="Times New Roman" panose="02020603050405020304" pitchFamily="18" charset="0"/>
              </a:rPr>
              <a:t>reply </a:t>
            </a:r>
            <a:endParaRPr lang="en-US" altLang="en-US"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864A7556-0AFB-48AA-8A61-C3FF44A5632A}" type="slidenum">
              <a:rPr lang="en-US" altLang="en-US" sz="1200" i="0">
                <a:latin typeface="Arial" panose="020B0604020202020204" pitchFamily="34" charset="0"/>
              </a:rPr>
              <a:pPr/>
              <a:t>33</a:t>
            </a:fld>
            <a:endParaRPr lang="en-US" altLang="en-US" sz="1200" i="0">
              <a:latin typeface="Arial" panose="020B0604020202020204" pitchFamily="34" charset="0"/>
            </a:endParaRPr>
          </a:p>
        </p:txBody>
      </p:sp>
      <p:sp>
        <p:nvSpPr>
          <p:cNvPr id="7680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680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68770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32.3.2    Pretty Good Privacy (PGP)</a:t>
            </a:r>
          </a:p>
        </p:txBody>
      </p:sp>
      <p:sp>
        <p:nvSpPr>
          <p:cNvPr id="7681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76812" name="Rectangle 11"/>
          <p:cNvSpPr>
            <a:spLocks noChangeArrowheads="1"/>
          </p:cNvSpPr>
          <p:nvPr/>
        </p:nvSpPr>
        <p:spPr bwMode="auto">
          <a:xfrm>
            <a:off x="228600" y="1219200"/>
            <a:ext cx="86868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The first protocol discussed in this section is called Pretty Good Privacy (PGP). PGP was invented by Phil Zimmermann to provide e-mail with privacy, integrity, and authentication. PGP can be used to create secure e-mail messages.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79C9C1F8-0DE9-4523-AA75-2AFA2D35A721}" type="slidenum">
              <a:rPr lang="en-US" altLang="en-US" sz="1200" i="0">
                <a:latin typeface="Arial" panose="020B0604020202020204" pitchFamily="34" charset="0"/>
              </a:rPr>
              <a:pPr/>
              <a:t>34</a:t>
            </a:fld>
            <a:endParaRPr lang="en-US" altLang="en-US" sz="1200" i="0">
              <a:latin typeface="Arial" panose="020B0604020202020204" pitchFamily="34" charset="0"/>
            </a:endParaRPr>
          </a:p>
        </p:txBody>
      </p:sp>
      <p:sp>
        <p:nvSpPr>
          <p:cNvPr id="7885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32.22:  </a:t>
            </a:r>
            <a:r>
              <a:rPr lang="en-US" altLang="en-US" sz="2000">
                <a:latin typeface="Times-BoldItalic"/>
              </a:rPr>
              <a:t>A plaintext message</a:t>
            </a:r>
          </a:p>
        </p:txBody>
      </p:sp>
      <p:pic>
        <p:nvPicPr>
          <p:cNvPr id="788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81250"/>
            <a:ext cx="7366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2178050"/>
            <a:ext cx="7366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9163" y="3632200"/>
            <a:ext cx="7158037"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29EC638A-62E1-4433-80E2-2176117B901E}" type="slidenum">
              <a:rPr lang="en-US" altLang="en-US" sz="1200" i="0">
                <a:latin typeface="Arial" panose="020B0604020202020204" pitchFamily="34" charset="0"/>
              </a:rPr>
              <a:pPr/>
              <a:t>35</a:t>
            </a:fld>
            <a:endParaRPr lang="en-US" altLang="en-US" sz="1200" i="0">
              <a:latin typeface="Arial" panose="020B0604020202020204" pitchFamily="34" charset="0"/>
            </a:endParaRPr>
          </a:p>
        </p:txBody>
      </p:sp>
      <p:sp>
        <p:nvSpPr>
          <p:cNvPr id="8089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32.23:  </a:t>
            </a:r>
            <a:r>
              <a:rPr lang="en-US" altLang="en-US" sz="2000">
                <a:latin typeface="Times-BoldItalic"/>
              </a:rPr>
              <a:t>An authenticated message</a:t>
            </a:r>
          </a:p>
        </p:txBody>
      </p:sp>
      <p:pic>
        <p:nvPicPr>
          <p:cNvPr id="8090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074988"/>
            <a:ext cx="583565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050" y="2036763"/>
            <a:ext cx="1631950" cy="192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2039938"/>
            <a:ext cx="1295400" cy="192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4FE9411C-C508-4AF0-9386-F3668ABC7EFA}" type="slidenum">
              <a:rPr lang="en-US" altLang="en-US" sz="1200" i="0">
                <a:latin typeface="Arial" panose="020B0604020202020204" pitchFamily="34" charset="0"/>
              </a:rPr>
              <a:pPr/>
              <a:t>36</a:t>
            </a:fld>
            <a:endParaRPr lang="en-US" altLang="en-US" sz="1200" i="0">
              <a:latin typeface="Arial" panose="020B0604020202020204" pitchFamily="34" charset="0"/>
            </a:endParaRPr>
          </a:p>
        </p:txBody>
      </p:sp>
      <p:sp>
        <p:nvSpPr>
          <p:cNvPr id="82947"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13.24:  </a:t>
            </a:r>
            <a:r>
              <a:rPr lang="en-US" altLang="en-US" sz="2000">
                <a:latin typeface="Times-BoldItalic"/>
              </a:rPr>
              <a:t>A compressed message</a:t>
            </a:r>
          </a:p>
        </p:txBody>
      </p:sp>
      <p:pic>
        <p:nvPicPr>
          <p:cNvPr id="8294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362200"/>
            <a:ext cx="164623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362200"/>
            <a:ext cx="20685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7963" y="3084513"/>
            <a:ext cx="5834062"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BE987279-9018-4A22-B50F-DD7E558E7307}" type="slidenum">
              <a:rPr lang="en-US" altLang="en-US" sz="1200" i="0">
                <a:latin typeface="Arial" panose="020B0604020202020204" pitchFamily="34" charset="0"/>
              </a:rPr>
              <a:pPr/>
              <a:t>37</a:t>
            </a:fld>
            <a:endParaRPr lang="en-US" altLang="en-US" sz="1200" i="0">
              <a:latin typeface="Arial" panose="020B0604020202020204" pitchFamily="34" charset="0"/>
            </a:endParaRPr>
          </a:p>
        </p:txBody>
      </p:sp>
      <p:sp>
        <p:nvSpPr>
          <p:cNvPr id="84995"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32.25:  </a:t>
            </a:r>
            <a:r>
              <a:rPr lang="en-US" altLang="en-US" sz="2000">
                <a:latin typeface="Times-BoldItalic"/>
              </a:rPr>
              <a:t>A confidential message</a:t>
            </a:r>
          </a:p>
        </p:txBody>
      </p:sp>
      <p:pic>
        <p:nvPicPr>
          <p:cNvPr id="849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298825"/>
            <a:ext cx="7562850"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663825"/>
            <a:ext cx="2551113"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2663825"/>
            <a:ext cx="2428875"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875088"/>
            <a:ext cx="5983288"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472C78D8-0295-45BE-8ABE-0012B5A55331}" type="slidenum">
              <a:rPr lang="en-US" altLang="en-US" sz="1200" i="0">
                <a:latin typeface="Arial" panose="020B0604020202020204" pitchFamily="34" charset="0"/>
              </a:rPr>
              <a:pPr/>
              <a:t>38</a:t>
            </a:fld>
            <a:endParaRPr lang="en-US" altLang="en-US" sz="1200" i="0">
              <a:latin typeface="Arial" panose="020B0604020202020204" pitchFamily="34" charset="0"/>
            </a:endParaRPr>
          </a:p>
        </p:txBody>
      </p:sp>
      <p:sp>
        <p:nvSpPr>
          <p:cNvPr id="8704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34607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32.3.3    S/MIME</a:t>
            </a:r>
          </a:p>
        </p:txBody>
      </p:sp>
      <p:sp>
        <p:nvSpPr>
          <p:cNvPr id="8705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87052" name="Rectangle 11"/>
          <p:cNvSpPr>
            <a:spLocks noChangeArrowheads="1"/>
          </p:cNvSpPr>
          <p:nvPr/>
        </p:nvSpPr>
        <p:spPr bwMode="auto">
          <a:xfrm>
            <a:off x="228600" y="1219200"/>
            <a:ext cx="86868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dirty="0">
                <a:latin typeface="Times New Roman" panose="02020603050405020304" pitchFamily="18" charset="0"/>
              </a:rPr>
              <a:t>Another security service designed for electronic mail is Secure/Multipurpose Internet Mail Extension (S/MIME). The protocol is an enhancement of the Multipurpose Internet Mail Extension (MIME) </a:t>
            </a:r>
            <a:r>
              <a:rPr lang="en-US" altLang="en-US" dirty="0" smtClean="0">
                <a:latin typeface="Times New Roman" panose="02020603050405020304" pitchFamily="18" charset="0"/>
              </a:rPr>
              <a:t>protocol.</a:t>
            </a:r>
            <a:endParaRPr lang="en-US" altLang="en-US"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A616A6CD-51CA-412D-8E0E-0F6ACFFA2D7E}" type="slidenum">
              <a:rPr lang="en-US" altLang="en-US" sz="1200" i="0">
                <a:latin typeface="Arial" panose="020B0604020202020204" pitchFamily="34" charset="0"/>
              </a:rPr>
              <a:pPr/>
              <a:t>39</a:t>
            </a:fld>
            <a:endParaRPr lang="en-US" altLang="en-US" sz="1200" i="0">
              <a:latin typeface="Arial" panose="020B0604020202020204" pitchFamily="34" charset="0"/>
            </a:endParaRPr>
          </a:p>
        </p:txBody>
      </p:sp>
      <p:sp>
        <p:nvSpPr>
          <p:cNvPr id="8909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32.29:  </a:t>
            </a:r>
            <a:r>
              <a:rPr lang="en-US" altLang="en-US" sz="2000">
                <a:latin typeface="Times-BoldItalic"/>
              </a:rPr>
              <a:t>Enveloped-data content type</a:t>
            </a:r>
          </a:p>
        </p:txBody>
      </p:sp>
      <p:pic>
        <p:nvPicPr>
          <p:cNvPr id="890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500563"/>
            <a:ext cx="1971675"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2975" y="2519363"/>
            <a:ext cx="2663825" cy="32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6388" y="2624138"/>
            <a:ext cx="30972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5850" y="4494213"/>
            <a:ext cx="3663950"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700" y="1905000"/>
            <a:ext cx="36687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7"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8"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9"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0"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1"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2"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3" name="Rectangle 21"/>
          <p:cNvSpPr>
            <a:spLocks noChangeArrowheads="1"/>
          </p:cNvSpPr>
          <p:nvPr/>
        </p:nvSpPr>
        <p:spPr bwMode="auto">
          <a:xfrm>
            <a:off x="1066800" y="-76200"/>
            <a:ext cx="4929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32: Objective</a:t>
            </a:r>
          </a:p>
        </p:txBody>
      </p:sp>
      <p:sp>
        <p:nvSpPr>
          <p:cNvPr id="861215" name="Rectangle 31"/>
          <p:cNvSpPr>
            <a:spLocks noChangeArrowheads="1"/>
          </p:cNvSpPr>
          <p:nvPr/>
        </p:nvSpPr>
        <p:spPr bwMode="auto">
          <a:xfrm>
            <a:off x="152400" y="1447800"/>
            <a:ext cx="8991600" cy="1752600"/>
          </a:xfrm>
          <a:prstGeom prst="rect">
            <a:avLst/>
          </a:prstGeom>
          <a:noFill/>
          <a:ln w="9525">
            <a:noFill/>
            <a:miter lim="800000"/>
            <a:headEnd/>
            <a:tailEnd/>
          </a:ln>
          <a:effectLst/>
        </p:spPr>
        <p:txBody>
          <a:bodyPr/>
          <a:lstStyle/>
          <a:p>
            <a:pPr>
              <a:lnSpc>
                <a:spcPct val="150000"/>
              </a:lnSpc>
              <a:defRPr/>
            </a:pPr>
            <a: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1275" name="Rectangle 7"/>
          <p:cNvSpPr>
            <a:spLocks noChangeArrowheads="1"/>
          </p:cNvSpPr>
          <p:nvPr/>
        </p:nvSpPr>
        <p:spPr bwMode="auto">
          <a:xfrm>
            <a:off x="304800" y="1143000"/>
            <a:ext cx="8686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third section discusses security at the application layer. At this layer, security is provided only for the e-mail application; other applications can use the security at the transport layer, but e-mail, because of its one-way communication, cannot do so. We first describe Pretty Good Privacy (PGP), which provides e-mail security mostly for personal use. The section then describes S/MIME, a secured version of the MIME protocol that provides security mostly for an enterprise.</a:t>
            </a:r>
          </a:p>
        </p:txBody>
      </p:sp>
      <p:sp>
        <p:nvSpPr>
          <p:cNvPr id="11276" name="Rectangle 7"/>
          <p:cNvSpPr>
            <a:spLocks noChangeArrowheads="1"/>
          </p:cNvSpPr>
          <p:nvPr/>
        </p:nvSpPr>
        <p:spPr bwMode="auto">
          <a:xfrm>
            <a:off x="304800" y="2895600"/>
            <a:ext cx="8686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pPr>
            <a:endParaRPr lang="en-US" altLang="en-US" sz="2400">
              <a:solidFill>
                <a:srgbClr val="002060"/>
              </a:solidFill>
              <a:latin typeface="Times New Roman" panose="02020603050405020304" pitchFamily="18" charset="0"/>
            </a:endParaRPr>
          </a:p>
        </p:txBody>
      </p:sp>
      <p:sp>
        <p:nvSpPr>
          <p:cNvPr id="11277" name="Rectangle 7"/>
          <p:cNvSpPr>
            <a:spLocks noChangeArrowheads="1"/>
          </p:cNvSpPr>
          <p:nvPr/>
        </p:nvSpPr>
        <p:spPr bwMode="auto">
          <a:xfrm>
            <a:off x="457200" y="4267200"/>
            <a:ext cx="8686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fourth section discusses firewalls, a technology that can protect an enterprise from the malicious intension of an intruder. The section describes two versions: packet-filter firewalls and proxy firewalls. The first gives protection only at the network layer; the second can provide protection at the application layer.</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D103FDDA-44C8-42C9-9B5D-F26E452203B1}" type="slidenum">
              <a:rPr lang="en-US" altLang="en-US" sz="1200" i="0">
                <a:latin typeface="Arial" panose="020B0604020202020204" pitchFamily="34" charset="0"/>
              </a:rPr>
              <a:pPr/>
              <a:t>40</a:t>
            </a:fld>
            <a:endParaRPr lang="en-US" altLang="en-US" sz="1200" i="0">
              <a:latin typeface="Arial" panose="020B0604020202020204" pitchFamily="34" charset="0"/>
            </a:endParaRPr>
          </a:p>
        </p:txBody>
      </p:sp>
      <p:sp>
        <p:nvSpPr>
          <p:cNvPr id="9113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32.30:  </a:t>
            </a:r>
            <a:r>
              <a:rPr lang="en-US" altLang="en-US" sz="2000">
                <a:latin typeface="Times-BoldItalic"/>
              </a:rPr>
              <a:t>Digested-data content type</a:t>
            </a:r>
          </a:p>
        </p:txBody>
      </p:sp>
      <p:pic>
        <p:nvPicPr>
          <p:cNvPr id="911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8" y="3657600"/>
            <a:ext cx="16383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3016250"/>
            <a:ext cx="1944688"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016250"/>
            <a:ext cx="50292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7425" y="4162425"/>
            <a:ext cx="39243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Group 23"/>
          <p:cNvGrpSpPr>
            <a:grpSpLocks/>
          </p:cNvGrpSpPr>
          <p:nvPr/>
        </p:nvGrpSpPr>
        <p:grpSpPr bwMode="auto">
          <a:xfrm>
            <a:off x="0" y="0"/>
            <a:ext cx="9144000" cy="609600"/>
            <a:chOff x="0" y="2448"/>
            <a:chExt cx="5760" cy="384"/>
          </a:xfrm>
        </p:grpSpPr>
        <p:sp>
          <p:nvSpPr>
            <p:cNvPr id="93192"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66" cy="371"/>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32.1</a:t>
              </a:r>
            </a:p>
          </p:txBody>
        </p:sp>
      </p:grpSp>
      <p:sp>
        <p:nvSpPr>
          <p:cNvPr id="93187" name="Text Box 20"/>
          <p:cNvSpPr txBox="1">
            <a:spLocks noChangeArrowheads="1"/>
          </p:cNvSpPr>
          <p:nvPr/>
        </p:nvSpPr>
        <p:spPr bwMode="auto">
          <a:xfrm>
            <a:off x="76200" y="696913"/>
            <a:ext cx="8839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The following shows an example of an enveloped-data in which a small message is encrypted using triple DES..</a:t>
            </a:r>
          </a:p>
        </p:txBody>
      </p:sp>
      <p:grpSp>
        <p:nvGrpSpPr>
          <p:cNvPr id="93188" name="Group 3"/>
          <p:cNvGrpSpPr>
            <a:grpSpLocks/>
          </p:cNvGrpSpPr>
          <p:nvPr/>
        </p:nvGrpSpPr>
        <p:grpSpPr bwMode="auto">
          <a:xfrm>
            <a:off x="460375" y="1981200"/>
            <a:ext cx="8302625" cy="1916113"/>
            <a:chOff x="461010" y="1981200"/>
            <a:chExt cx="8301990" cy="1916430"/>
          </a:xfrm>
        </p:grpSpPr>
        <p:pic>
          <p:nvPicPr>
            <p:cNvPr id="9319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010" y="1981200"/>
              <a:ext cx="8301990" cy="1916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1" name="Rectangle 2"/>
            <p:cNvSpPr>
              <a:spLocks noChangeArrowheads="1"/>
            </p:cNvSpPr>
            <p:nvPr/>
          </p:nvSpPr>
          <p:spPr bwMode="auto">
            <a:xfrm>
              <a:off x="541020" y="1981200"/>
              <a:ext cx="8046720" cy="1916430"/>
            </a:xfrm>
            <a:prstGeom prst="rect">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93189"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32.</a:t>
            </a:r>
            <a:fld id="{D062FA2B-55F7-4261-B74B-64588740815D}" type="slidenum">
              <a:rPr lang="en-US" altLang="en-US" sz="1200" i="0">
                <a:latin typeface="Arial" panose="020B0604020202020204" pitchFamily="34" charset="0"/>
              </a:rPr>
              <a:pPr eaLnBrk="1" hangingPunct="1"/>
              <a:t>41</a:t>
            </a:fld>
            <a:endParaRPr lang="en-US" altLang="en-US" sz="1200" i="0">
              <a:latin typeface="Arial" panose="020B0604020202020204"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08AAD914-EBA7-40F7-842B-6A8C117B5DDB}" type="slidenum">
              <a:rPr lang="en-US" altLang="en-US" sz="1200" i="0">
                <a:latin typeface="Arial" panose="020B0604020202020204" pitchFamily="34" charset="0"/>
              </a:rPr>
              <a:pPr/>
              <a:t>42</a:t>
            </a:fld>
            <a:endParaRPr lang="en-US" altLang="en-US" sz="1200" i="0">
              <a:latin typeface="Arial" panose="020B0604020202020204" pitchFamily="34" charset="0"/>
            </a:endParaRPr>
          </a:p>
        </p:txBody>
      </p:sp>
      <p:sp>
        <p:nvSpPr>
          <p:cNvPr id="9175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7507" name="Text Box 3"/>
          <p:cNvSpPr txBox="1">
            <a:spLocks noChangeArrowheads="1"/>
          </p:cNvSpPr>
          <p:nvPr/>
        </p:nvSpPr>
        <p:spPr bwMode="auto">
          <a:xfrm>
            <a:off x="228600" y="406400"/>
            <a:ext cx="3673475" cy="1066800"/>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32-4   FIREWALLS</a:t>
            </a:r>
          </a:p>
          <a:p>
            <a:pPr marL="0" lvl="2">
              <a:defRPr/>
            </a:pPr>
            <a:endParaRPr lang="en-US" i="0" dirty="0">
              <a:effectLst>
                <a:outerShdw blurRad="38100" dist="38100" dir="2700000" algn="tl">
                  <a:srgbClr val="C0C0C0"/>
                </a:outerShdw>
              </a:effectLst>
              <a:latin typeface="Times" pitchFamily="18" charset="0"/>
            </a:endParaRPr>
          </a:p>
        </p:txBody>
      </p:sp>
      <p:sp>
        <p:nvSpPr>
          <p:cNvPr id="9523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95238" name="Rectangle 7"/>
          <p:cNvSpPr>
            <a:spLocks noChangeArrowheads="1"/>
          </p:cNvSpPr>
          <p:nvPr/>
        </p:nvSpPr>
        <p:spPr bwMode="auto">
          <a:xfrm>
            <a:off x="457200" y="1524000"/>
            <a:ext cx="815340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All previous security measures cannot prevent Eve from sending a harmful message to a system. To control access to a system we need firewalls. A firewall is a device (usually a router or a computer) installed between the internal network of an organization and the rest of the Internet. It is designed to forward some packets and filter (not forward) others. </a:t>
            </a:r>
            <a:endParaRPr lang="en-US"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8F6194B8-7077-4B3E-910E-8C87FA542AD7}" type="slidenum">
              <a:rPr lang="en-US" altLang="en-US" sz="1200" i="0">
                <a:latin typeface="Arial" panose="020B0604020202020204" pitchFamily="34" charset="0"/>
              </a:rPr>
              <a:pPr/>
              <a:t>43</a:t>
            </a:fld>
            <a:endParaRPr lang="en-US" altLang="en-US" sz="1200" i="0">
              <a:latin typeface="Arial" panose="020B0604020202020204" pitchFamily="34" charset="0"/>
            </a:endParaRPr>
          </a:p>
        </p:txBody>
      </p:sp>
      <p:sp>
        <p:nvSpPr>
          <p:cNvPr id="97283"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32.32:  </a:t>
            </a:r>
            <a:r>
              <a:rPr lang="en-US" altLang="en-US" sz="2000">
                <a:latin typeface="Times-BoldItalic"/>
              </a:rPr>
              <a:t>Firewall</a:t>
            </a:r>
          </a:p>
        </p:txBody>
      </p:sp>
      <p:pic>
        <p:nvPicPr>
          <p:cNvPr id="972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375" y="1166813"/>
            <a:ext cx="7566025" cy="439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80D9BC48-9D53-4408-8960-C9557F49E847}" type="slidenum">
              <a:rPr lang="en-US" altLang="en-US" sz="1200" i="0">
                <a:latin typeface="Arial" panose="020B0604020202020204" pitchFamily="34" charset="0"/>
              </a:rPr>
              <a:pPr/>
              <a:t>44</a:t>
            </a:fld>
            <a:endParaRPr lang="en-US" altLang="en-US" sz="1200" i="0">
              <a:latin typeface="Arial" panose="020B0604020202020204" pitchFamily="34" charset="0"/>
            </a:endParaRPr>
          </a:p>
        </p:txBody>
      </p:sp>
      <p:sp>
        <p:nvSpPr>
          <p:cNvPr id="9933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9933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5002" name="Text Box 9"/>
          <p:cNvSpPr txBox="1">
            <a:spLocks noChangeArrowheads="1"/>
          </p:cNvSpPr>
          <p:nvPr/>
        </p:nvSpPr>
        <p:spPr bwMode="auto">
          <a:xfrm>
            <a:off x="1143000" y="0"/>
            <a:ext cx="61658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32.4.1    </a:t>
            </a:r>
            <a:r>
              <a:rPr lang="en-US" sz="3600" dirty="0">
                <a:solidFill>
                  <a:schemeClr val="hlink"/>
                </a:solidFill>
                <a:effectLst>
                  <a:outerShdw blurRad="38100" dist="38100" dir="2700000" algn="tl">
                    <a:srgbClr val="000000">
                      <a:alpha val="43137"/>
                    </a:srgbClr>
                  </a:outerShdw>
                </a:effectLst>
                <a:latin typeface="Times New Roman" pitchFamily="18" charset="0"/>
              </a:rPr>
              <a:t>Packet-Filter Firewalls</a:t>
            </a:r>
          </a:p>
        </p:txBody>
      </p:sp>
      <p:sp>
        <p:nvSpPr>
          <p:cNvPr id="99339"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99340" name="Rectangle 11"/>
          <p:cNvSpPr>
            <a:spLocks noChangeArrowheads="1"/>
          </p:cNvSpPr>
          <p:nvPr/>
        </p:nvSpPr>
        <p:spPr bwMode="auto">
          <a:xfrm>
            <a:off x="228600" y="1219200"/>
            <a:ext cx="868680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A firewall can be used as a packet filter. It can forward or block packets based on the information in the network-layer and transport-layer headers: source and destination IP addresses, source and destination port addresses, and type of protocol (TCP or UDP). A packet-filter firewall is a router that uses a filtering table to decide which packets must be discarded (not forwarded). Figure 32.33 shows an example of a filtering table for this kind of a firewall.</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DDD07E80-9121-4C4C-B522-714B72E2AD27}" type="slidenum">
              <a:rPr lang="en-US" altLang="en-US" sz="1200" i="0">
                <a:latin typeface="Arial" panose="020B0604020202020204" pitchFamily="34" charset="0"/>
              </a:rPr>
              <a:pPr/>
              <a:t>45</a:t>
            </a:fld>
            <a:endParaRPr lang="en-US" altLang="en-US" sz="1200" i="0">
              <a:latin typeface="Arial" panose="020B0604020202020204" pitchFamily="34" charset="0"/>
            </a:endParaRPr>
          </a:p>
        </p:txBody>
      </p:sp>
      <p:sp>
        <p:nvSpPr>
          <p:cNvPr id="10137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32.33:  </a:t>
            </a:r>
            <a:r>
              <a:rPr lang="en-US" altLang="en-US" sz="2000">
                <a:latin typeface="Times-BoldItalic"/>
              </a:rPr>
              <a:t>Packet-filter firewall</a:t>
            </a:r>
          </a:p>
        </p:txBody>
      </p:sp>
      <p:pic>
        <p:nvPicPr>
          <p:cNvPr id="1013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38" y="1371600"/>
            <a:ext cx="8640762"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1"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2538" y="2892425"/>
            <a:ext cx="719137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2"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2538" y="3505200"/>
            <a:ext cx="7191375"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AA77802D-35E0-43BD-ABF2-0D53B65AA936}" type="slidenum">
              <a:rPr lang="en-US" altLang="en-US" sz="1200" i="0">
                <a:latin typeface="Arial" panose="020B0604020202020204" pitchFamily="34" charset="0"/>
              </a:rPr>
              <a:pPr/>
              <a:t>46</a:t>
            </a:fld>
            <a:endParaRPr lang="en-US" altLang="en-US" sz="1200" i="0">
              <a:latin typeface="Arial" panose="020B0604020202020204" pitchFamily="34" charset="0"/>
            </a:endParaRPr>
          </a:p>
        </p:txBody>
      </p:sp>
      <p:sp>
        <p:nvSpPr>
          <p:cNvPr id="10342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2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2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3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3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3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0343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5002" name="Text Box 9"/>
          <p:cNvSpPr txBox="1">
            <a:spLocks noChangeArrowheads="1"/>
          </p:cNvSpPr>
          <p:nvPr/>
        </p:nvSpPr>
        <p:spPr bwMode="auto">
          <a:xfrm>
            <a:off x="1143000" y="0"/>
            <a:ext cx="46164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32.4.2    Proxy Firewall</a:t>
            </a:r>
          </a:p>
        </p:txBody>
      </p:sp>
      <p:sp>
        <p:nvSpPr>
          <p:cNvPr id="103435"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103436" name="Rectangle 11"/>
          <p:cNvSpPr>
            <a:spLocks noChangeArrowheads="1"/>
          </p:cNvSpPr>
          <p:nvPr/>
        </p:nvSpPr>
        <p:spPr bwMode="auto">
          <a:xfrm>
            <a:off x="228600" y="1219200"/>
            <a:ext cx="868680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The packet-filter firewall is based on the information available in the network layer and transport layer headers (IP and TCP/UDP). However, sometimes we need to filter a message based on the information available in the message itself (at the application layer). As an example, assume that an organization wants to implement the following</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988" y="2438400"/>
            <a:ext cx="612457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5"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330325"/>
            <a:ext cx="213360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32.</a:t>
            </a:r>
            <a:fld id="{CB728172-40F3-4695-B94C-EC7BC6C470BB}" type="slidenum">
              <a:rPr lang="en-US" altLang="en-US" sz="1200" i="0">
                <a:latin typeface="Arial" panose="020B0604020202020204" pitchFamily="34" charset="0"/>
              </a:rPr>
              <a:pPr/>
              <a:t>47</a:t>
            </a:fld>
            <a:endParaRPr lang="en-US" altLang="en-US" sz="1200" i="0">
              <a:latin typeface="Arial" panose="020B0604020202020204" pitchFamily="34" charset="0"/>
            </a:endParaRPr>
          </a:p>
        </p:txBody>
      </p:sp>
      <p:sp>
        <p:nvSpPr>
          <p:cNvPr id="105477"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32.34:  </a:t>
            </a:r>
            <a:r>
              <a:rPr lang="en-US" altLang="en-US" sz="2000">
                <a:latin typeface="Times-BoldItalic"/>
              </a:rPr>
              <a:t>Proxy firewall</a:t>
            </a:r>
          </a:p>
        </p:txBody>
      </p:sp>
      <p:pic>
        <p:nvPicPr>
          <p:cNvPr id="105478"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819400"/>
            <a:ext cx="182880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9"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3271838"/>
            <a:ext cx="1743075"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3470275"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INTRODUCTION</a:t>
            </a:r>
          </a:p>
          <a:p>
            <a:pPr marL="0" lvl="2">
              <a:defRPr/>
            </a:pPr>
            <a:endParaRPr lang="en-US" i="0" dirty="0">
              <a:effectLst>
                <a:outerShdw blurRad="38100" dist="38100" dir="2700000" algn="tl">
                  <a:srgbClr val="C0C0C0"/>
                </a:outerShdw>
              </a:effectLst>
              <a:latin typeface="Times" pitchFamily="18" charset="0"/>
            </a:endParaRPr>
          </a:p>
        </p:txBody>
      </p:sp>
      <p:sp>
        <p:nvSpPr>
          <p:cNvPr id="1331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13318" name="Rectangle 8"/>
          <p:cNvSpPr>
            <a:spLocks noChangeArrowheads="1"/>
          </p:cNvSpPr>
          <p:nvPr/>
        </p:nvSpPr>
        <p:spPr bwMode="auto">
          <a:xfrm>
            <a:off x="381000" y="1658938"/>
            <a:ext cx="80772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We are living in the information age. Information is an asset that has a value like any other asset. As an asset, information needs to be secured from attacks. To be secured, information needs to be hidden from unauthorized access (confidentiality), protected from unauthorized change (integrity), and available to an authorized entity when it is needed (availability).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1536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2967038"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Security Goals</a:t>
            </a:r>
          </a:p>
        </p:txBody>
      </p:sp>
      <p:sp>
        <p:nvSpPr>
          <p:cNvPr id="15371"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15372" name="Rectangle 11"/>
          <p:cNvSpPr>
            <a:spLocks noChangeArrowheads="1"/>
          </p:cNvSpPr>
          <p:nvPr/>
        </p:nvSpPr>
        <p:spPr bwMode="auto">
          <a:xfrm>
            <a:off x="228600" y="1219200"/>
            <a:ext cx="8686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Let us first discuss three security goals: confidentiality, integrity, and availability.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1741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1595438"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Attacks</a:t>
            </a:r>
          </a:p>
        </p:txBody>
      </p:sp>
      <p:sp>
        <p:nvSpPr>
          <p:cNvPr id="17419"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12" name="Rectangle 11"/>
          <p:cNvSpPr/>
          <p:nvPr/>
        </p:nvSpPr>
        <p:spPr>
          <a:xfrm>
            <a:off x="228600" y="1219200"/>
            <a:ext cx="8686800" cy="3046413"/>
          </a:xfrm>
          <a:prstGeom prst="rect">
            <a:avLst/>
          </a:prstGeom>
        </p:spPr>
        <p:txBody>
          <a:bodyPr>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defRPr/>
            </a:pPr>
            <a:r>
              <a:rPr lang="en-US" altLang="en-US" dirty="0" smtClean="0">
                <a:effectLst>
                  <a:outerShdw blurRad="38100" dist="38100" dir="2700000" algn="tl">
                    <a:srgbClr val="C0C0C0"/>
                  </a:outerShdw>
                </a:effectLst>
                <a:latin typeface="Times New Roman" panose="02020603050405020304" pitchFamily="18" charset="0"/>
              </a:rPr>
              <a:t>Our three goals of security, confidentiality, integrity, and availability, can be threatened by security attacks. Although the literature uses different approaches to categorizing the attacks, we divide them into three groups related to the security goals.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1945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latin typeface="Times-BoldItalic"/>
              </a:rPr>
              <a:t>Taxonomy of attacks with relation to security goals</a:t>
            </a:r>
          </a:p>
        </p:txBody>
      </p:sp>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066800"/>
            <a:ext cx="7612063" cy="47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419600"/>
            <a:ext cx="167798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8513" y="5943600"/>
            <a:ext cx="21542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0" y="3581400"/>
            <a:ext cx="129698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200" i="0">
              <a:latin typeface="Arial" panose="020B0604020202020204" pitchFamily="34" charset="0"/>
            </a:endParaRPr>
          </a:p>
        </p:txBody>
      </p:sp>
      <p:sp>
        <p:nvSpPr>
          <p:cNvPr id="2150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0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0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1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1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1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151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9402" name="Text Box 9"/>
          <p:cNvSpPr txBox="1">
            <a:spLocks noChangeArrowheads="1"/>
          </p:cNvSpPr>
          <p:nvPr/>
        </p:nvSpPr>
        <p:spPr bwMode="auto">
          <a:xfrm>
            <a:off x="1143000" y="0"/>
            <a:ext cx="4860925" cy="646113"/>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dirty="0" smtClean="0">
                <a:solidFill>
                  <a:schemeClr val="hlink"/>
                </a:solidFill>
                <a:effectLst>
                  <a:outerShdw blurRad="38100" dist="38100" dir="2700000" algn="tl">
                    <a:srgbClr val="C0C0C0"/>
                  </a:outerShdw>
                </a:effectLst>
                <a:latin typeface="Times New Roman" panose="02020603050405020304" pitchFamily="18" charset="0"/>
              </a:rPr>
              <a:t>Services and Techniques</a:t>
            </a:r>
          </a:p>
        </p:txBody>
      </p:sp>
      <p:sp>
        <p:nvSpPr>
          <p:cNvPr id="21515" name="Rectangle 10"/>
          <p:cNvSpPr>
            <a:spLocks noChangeArrowheads="1"/>
          </p:cNvSpPr>
          <p:nvPr/>
        </p:nvSpPr>
        <p:spPr bwMode="auto">
          <a:xfrm>
            <a:off x="76200" y="1293813"/>
            <a:ext cx="8991600"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endParaRPr lang="en-US" altLang="en-US" sz="2800">
              <a:latin typeface="Times New Roman" panose="02020603050405020304" pitchFamily="18" charset="0"/>
            </a:endParaRPr>
          </a:p>
        </p:txBody>
      </p:sp>
      <p:sp>
        <p:nvSpPr>
          <p:cNvPr id="21516" name="Rectangle 11"/>
          <p:cNvSpPr>
            <a:spLocks noChangeArrowheads="1"/>
          </p:cNvSpPr>
          <p:nvPr/>
        </p:nvSpPr>
        <p:spPr bwMode="auto">
          <a:xfrm>
            <a:off x="176213" y="1262063"/>
            <a:ext cx="8686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 New Roman" panose="02020603050405020304" pitchFamily="18" charset="0"/>
              </a:rPr>
              <a:t>Security services are to achieve security goals and prevent attacks. Each of these services is designed to prevent one or more attacks while maintaining security goals. The actual implementation of security goals needs some techniques. Two techniques are prevalent today: one is very general (cryptography) and one is specific (steganography).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7429</TotalTime>
  <Words>1672</Words>
  <Application>Microsoft Office PowerPoint</Application>
  <PresentationFormat>On-screen Show (4:3)</PresentationFormat>
  <Paragraphs>169</Paragraphs>
  <Slides>47</Slides>
  <Notes>47</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47</vt:i4>
      </vt:variant>
    </vt:vector>
  </HeadingPairs>
  <TitlesOfParts>
    <vt:vector size="61" baseType="lpstr">
      <vt:lpstr>Adobe Arabic</vt:lpstr>
      <vt:lpstr>Adobe Fangsong Std R</vt:lpstr>
      <vt:lpstr>Adobe Gothic Std B</vt:lpstr>
      <vt:lpstr>Arial</vt:lpstr>
      <vt:lpstr>Baby Kruffy</vt:lpstr>
      <vt:lpstr>McGrawHill-Italic</vt:lpstr>
      <vt:lpstr>Palatino</vt:lpstr>
      <vt:lpstr>Tahoma</vt:lpstr>
      <vt:lpstr>Times</vt:lpstr>
      <vt:lpstr>Times New Roman</vt:lpstr>
      <vt:lpstr>Times-BoldItalic</vt:lpstr>
      <vt:lpstr>Times-Roman</vt:lpstr>
      <vt:lpstr>Wingdings</vt:lpstr>
      <vt:lpstr>Blends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Dr.Farag</cp:lastModifiedBy>
  <cp:revision>460</cp:revision>
  <dcterms:created xsi:type="dcterms:W3CDTF">2000-01-15T04:50:39Z</dcterms:created>
  <dcterms:modified xsi:type="dcterms:W3CDTF">2017-01-05T05:22:59Z</dcterms:modified>
</cp:coreProperties>
</file>